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87" r:id="rId2"/>
    <p:sldId id="286" r:id="rId3"/>
    <p:sldId id="259" r:id="rId4"/>
    <p:sldId id="289" r:id="rId5"/>
    <p:sldId id="290" r:id="rId6"/>
    <p:sldId id="291" r:id="rId7"/>
    <p:sldId id="292" r:id="rId8"/>
    <p:sldId id="293" r:id="rId9"/>
    <p:sldId id="294" r:id="rId10"/>
    <p:sldId id="295" r:id="rId11"/>
    <p:sldId id="256" r:id="rId12"/>
    <p:sldId id="257" r:id="rId13"/>
    <p:sldId id="281" r:id="rId14"/>
    <p:sldId id="276" r:id="rId15"/>
    <p:sldId id="258" r:id="rId16"/>
    <p:sldId id="275" r:id="rId17"/>
    <p:sldId id="283" r:id="rId18"/>
    <p:sldId id="272" r:id="rId19"/>
    <p:sldId id="273" r:id="rId20"/>
    <p:sldId id="274" r:id="rId21"/>
    <p:sldId id="260" r:id="rId22"/>
    <p:sldId id="267" r:id="rId23"/>
    <p:sldId id="261" r:id="rId24"/>
    <p:sldId id="268" r:id="rId25"/>
    <p:sldId id="270" r:id="rId26"/>
    <p:sldId id="278" r:id="rId27"/>
    <p:sldId id="263" r:id="rId28"/>
    <p:sldId id="266" r:id="rId29"/>
    <p:sldId id="285" r:id="rId30"/>
    <p:sldId id="279" r:id="rId31"/>
    <p:sldId id="264" r:id="rId32"/>
    <p:sldId id="277" r:id="rId33"/>
    <p:sldId id="271" r:id="rId34"/>
    <p:sldId id="262" r:id="rId35"/>
    <p:sldId id="280" r:id="rId36"/>
    <p:sldId id="284" r:id="rId37"/>
    <p:sldId id="269" r:id="rId38"/>
    <p:sldId id="282" r:id="rId39"/>
    <p:sldId id="26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45"/>
    <p:restoredTop sz="87893" autoAdjust="0"/>
  </p:normalViewPr>
  <p:slideViewPr>
    <p:cSldViewPr snapToGrid="0" snapToObjects="1">
      <p:cViewPr varScale="1">
        <p:scale>
          <a:sx n="97" d="100"/>
          <a:sy n="97" d="100"/>
        </p:scale>
        <p:origin x="68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04273C-FA89-49BB-9807-BD3F2A62E777}"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70AB4B72-F786-4947-A3D9-F5FDD6E1A9FB}">
      <dgm:prSet/>
      <dgm:spPr/>
      <dgm:t>
        <a:bodyPr/>
        <a:lstStyle/>
        <a:p>
          <a:r>
            <a:rPr lang="en-US"/>
            <a:t>Athena &amp; Glue are SOC 1,2,3 compliant as well as PCI, HIPPA &amp; FedRAMP compliant.</a:t>
          </a:r>
        </a:p>
      </dgm:t>
    </dgm:pt>
    <dgm:pt modelId="{6DC938EF-80B0-4926-BC70-31AC8AC76617}" type="parTrans" cxnId="{73DA5D25-3823-4CD7-8410-30FF39BE2655}">
      <dgm:prSet/>
      <dgm:spPr/>
      <dgm:t>
        <a:bodyPr/>
        <a:lstStyle/>
        <a:p>
          <a:endParaRPr lang="en-US"/>
        </a:p>
      </dgm:t>
    </dgm:pt>
    <dgm:pt modelId="{0B29A00B-3C86-4989-9D62-1361F3B80896}" type="sibTrans" cxnId="{73DA5D25-3823-4CD7-8410-30FF39BE2655}">
      <dgm:prSet/>
      <dgm:spPr/>
      <dgm:t>
        <a:bodyPr/>
        <a:lstStyle/>
        <a:p>
          <a:endParaRPr lang="en-US"/>
        </a:p>
      </dgm:t>
    </dgm:pt>
    <dgm:pt modelId="{BC34B6BC-C197-4890-AA53-4F676D308043}">
      <dgm:prSet/>
      <dgm:spPr/>
      <dgm:t>
        <a:bodyPr/>
        <a:lstStyle/>
        <a:p>
          <a:r>
            <a:rPr lang="en-US"/>
            <a:t>Encryption @Rest</a:t>
          </a:r>
        </a:p>
      </dgm:t>
    </dgm:pt>
    <dgm:pt modelId="{EBEC005E-89EC-4C1A-803B-F1EB7BD558D5}" type="parTrans" cxnId="{8B6752CC-F04F-4CB6-B7BE-A6C985837ACB}">
      <dgm:prSet/>
      <dgm:spPr/>
      <dgm:t>
        <a:bodyPr/>
        <a:lstStyle/>
        <a:p>
          <a:endParaRPr lang="en-US"/>
        </a:p>
      </dgm:t>
    </dgm:pt>
    <dgm:pt modelId="{92A7A8B9-0958-484C-8038-3AB827597011}" type="sibTrans" cxnId="{8B6752CC-F04F-4CB6-B7BE-A6C985837ACB}">
      <dgm:prSet/>
      <dgm:spPr/>
      <dgm:t>
        <a:bodyPr/>
        <a:lstStyle/>
        <a:p>
          <a:endParaRPr lang="en-US"/>
        </a:p>
      </dgm:t>
    </dgm:pt>
    <dgm:pt modelId="{9B8E73E4-2D35-46FA-87A0-A7C2733A928F}">
      <dgm:prSet/>
      <dgm:spPr/>
      <dgm:t>
        <a:bodyPr/>
        <a:lstStyle/>
        <a:p>
          <a:r>
            <a:rPr lang="en-US"/>
            <a:t>Encryption in flight</a:t>
          </a:r>
        </a:p>
      </dgm:t>
    </dgm:pt>
    <dgm:pt modelId="{31C5E355-51DC-477A-ABAA-341C223B0D66}" type="parTrans" cxnId="{A82A0A89-31C8-4796-8E83-F2D468BFD0B5}">
      <dgm:prSet/>
      <dgm:spPr/>
      <dgm:t>
        <a:bodyPr/>
        <a:lstStyle/>
        <a:p>
          <a:endParaRPr lang="en-US"/>
        </a:p>
      </dgm:t>
    </dgm:pt>
    <dgm:pt modelId="{57052643-56D4-4ABD-94BA-DFECDF0BD695}" type="sibTrans" cxnId="{A82A0A89-31C8-4796-8E83-F2D468BFD0B5}">
      <dgm:prSet/>
      <dgm:spPr/>
      <dgm:t>
        <a:bodyPr/>
        <a:lstStyle/>
        <a:p>
          <a:endParaRPr lang="en-US"/>
        </a:p>
      </dgm:t>
    </dgm:pt>
    <dgm:pt modelId="{F78E95FF-121D-4299-8700-C65AEADCF1F6}">
      <dgm:prSet/>
      <dgm:spPr/>
      <dgm:t>
        <a:bodyPr/>
        <a:lstStyle/>
        <a:p>
          <a:r>
            <a:rPr lang="en-US"/>
            <a:t>Fine Grained IAM Permissions</a:t>
          </a:r>
        </a:p>
      </dgm:t>
    </dgm:pt>
    <dgm:pt modelId="{11E15A8A-E248-492D-B3B5-75E9B00FBA53}" type="parTrans" cxnId="{6663DA20-231D-442F-A9D9-9EBDD906A94B}">
      <dgm:prSet/>
      <dgm:spPr/>
      <dgm:t>
        <a:bodyPr/>
        <a:lstStyle/>
        <a:p>
          <a:endParaRPr lang="en-US"/>
        </a:p>
      </dgm:t>
    </dgm:pt>
    <dgm:pt modelId="{B6AAFB15-C9EC-403D-A371-47AD98E5F491}" type="sibTrans" cxnId="{6663DA20-231D-442F-A9D9-9EBDD906A94B}">
      <dgm:prSet/>
      <dgm:spPr/>
      <dgm:t>
        <a:bodyPr/>
        <a:lstStyle/>
        <a:p>
          <a:endParaRPr lang="en-US"/>
        </a:p>
      </dgm:t>
    </dgm:pt>
    <dgm:pt modelId="{EFE97D91-7C50-4AAE-AA1B-B0BA34C25F96}">
      <dgm:prSet/>
      <dgm:spPr/>
      <dgm:t>
        <a:bodyPr/>
        <a:lstStyle/>
        <a:p>
          <a:r>
            <a:rPr lang="en-US"/>
            <a:t>Workgroups</a:t>
          </a:r>
        </a:p>
      </dgm:t>
    </dgm:pt>
    <dgm:pt modelId="{EA8A9A10-6E7B-4C09-8E1C-BFB769C3CBCB}" type="parTrans" cxnId="{712D80F2-812B-4963-B782-E957A900211A}">
      <dgm:prSet/>
      <dgm:spPr/>
      <dgm:t>
        <a:bodyPr/>
        <a:lstStyle/>
        <a:p>
          <a:endParaRPr lang="en-US"/>
        </a:p>
      </dgm:t>
    </dgm:pt>
    <dgm:pt modelId="{56A7895D-37B9-4D2A-A133-F2A70161E76D}" type="sibTrans" cxnId="{712D80F2-812B-4963-B782-E957A900211A}">
      <dgm:prSet/>
      <dgm:spPr/>
      <dgm:t>
        <a:bodyPr/>
        <a:lstStyle/>
        <a:p>
          <a:endParaRPr lang="en-US"/>
        </a:p>
      </dgm:t>
    </dgm:pt>
    <dgm:pt modelId="{69623A36-1DC4-484E-974A-88ABC8406FC5}">
      <dgm:prSet/>
      <dgm:spPr/>
      <dgm:t>
        <a:bodyPr/>
        <a:lstStyle/>
        <a:p>
          <a:r>
            <a:rPr lang="en-US"/>
            <a:t>Security on Glue Data Catalog</a:t>
          </a:r>
        </a:p>
      </dgm:t>
    </dgm:pt>
    <dgm:pt modelId="{313266D9-1DE4-417A-8C18-AF97EE521247}" type="parTrans" cxnId="{29A8EFF4-24BA-4142-AF24-51401DCD86B1}">
      <dgm:prSet/>
      <dgm:spPr/>
      <dgm:t>
        <a:bodyPr/>
        <a:lstStyle/>
        <a:p>
          <a:endParaRPr lang="en-US"/>
        </a:p>
      </dgm:t>
    </dgm:pt>
    <dgm:pt modelId="{1706F814-2DCE-41D0-91E3-64EB716182E4}" type="sibTrans" cxnId="{29A8EFF4-24BA-4142-AF24-51401DCD86B1}">
      <dgm:prSet/>
      <dgm:spPr/>
      <dgm:t>
        <a:bodyPr/>
        <a:lstStyle/>
        <a:p>
          <a:endParaRPr lang="en-US"/>
        </a:p>
      </dgm:t>
    </dgm:pt>
    <dgm:pt modelId="{10F14302-11DC-4BD1-823E-F44D404611CE}" type="pres">
      <dgm:prSet presAssocID="{E604273C-FA89-49BB-9807-BD3F2A62E777}" presName="Name0" presStyleCnt="0">
        <dgm:presLayoutVars>
          <dgm:dir/>
          <dgm:resizeHandles val="exact"/>
        </dgm:presLayoutVars>
      </dgm:prSet>
      <dgm:spPr/>
    </dgm:pt>
    <dgm:pt modelId="{846C1781-C940-4C90-A3BB-EB617680044E}" type="pres">
      <dgm:prSet presAssocID="{70AB4B72-F786-4947-A3D9-F5FDD6E1A9FB}" presName="node" presStyleLbl="node1" presStyleIdx="0" presStyleCnt="6">
        <dgm:presLayoutVars>
          <dgm:bulletEnabled val="1"/>
        </dgm:presLayoutVars>
      </dgm:prSet>
      <dgm:spPr/>
    </dgm:pt>
    <dgm:pt modelId="{B8C24295-23FB-4E7E-9509-350333B9E5C0}" type="pres">
      <dgm:prSet presAssocID="{0B29A00B-3C86-4989-9D62-1361F3B80896}" presName="sibTrans" presStyleLbl="sibTrans1D1" presStyleIdx="0" presStyleCnt="5"/>
      <dgm:spPr/>
    </dgm:pt>
    <dgm:pt modelId="{6F9AD20F-A8C4-4969-AF34-2942130D1947}" type="pres">
      <dgm:prSet presAssocID="{0B29A00B-3C86-4989-9D62-1361F3B80896}" presName="connectorText" presStyleLbl="sibTrans1D1" presStyleIdx="0" presStyleCnt="5"/>
      <dgm:spPr/>
    </dgm:pt>
    <dgm:pt modelId="{56327934-3C66-4849-8ADD-1C7B891DDDCD}" type="pres">
      <dgm:prSet presAssocID="{BC34B6BC-C197-4890-AA53-4F676D308043}" presName="node" presStyleLbl="node1" presStyleIdx="1" presStyleCnt="6">
        <dgm:presLayoutVars>
          <dgm:bulletEnabled val="1"/>
        </dgm:presLayoutVars>
      </dgm:prSet>
      <dgm:spPr/>
    </dgm:pt>
    <dgm:pt modelId="{087B8EFC-B580-44BF-ABE1-DEDC3B6BB4AD}" type="pres">
      <dgm:prSet presAssocID="{92A7A8B9-0958-484C-8038-3AB827597011}" presName="sibTrans" presStyleLbl="sibTrans1D1" presStyleIdx="1" presStyleCnt="5"/>
      <dgm:spPr/>
    </dgm:pt>
    <dgm:pt modelId="{64222719-A4A8-44E4-AC7D-2B9550B9DD43}" type="pres">
      <dgm:prSet presAssocID="{92A7A8B9-0958-484C-8038-3AB827597011}" presName="connectorText" presStyleLbl="sibTrans1D1" presStyleIdx="1" presStyleCnt="5"/>
      <dgm:spPr/>
    </dgm:pt>
    <dgm:pt modelId="{3A73CFA7-92C8-4826-B595-FE060AB1C86F}" type="pres">
      <dgm:prSet presAssocID="{9B8E73E4-2D35-46FA-87A0-A7C2733A928F}" presName="node" presStyleLbl="node1" presStyleIdx="2" presStyleCnt="6">
        <dgm:presLayoutVars>
          <dgm:bulletEnabled val="1"/>
        </dgm:presLayoutVars>
      </dgm:prSet>
      <dgm:spPr/>
    </dgm:pt>
    <dgm:pt modelId="{9231236A-86A1-4D24-8B2F-9003BAB0A36E}" type="pres">
      <dgm:prSet presAssocID="{57052643-56D4-4ABD-94BA-DFECDF0BD695}" presName="sibTrans" presStyleLbl="sibTrans1D1" presStyleIdx="2" presStyleCnt="5"/>
      <dgm:spPr/>
    </dgm:pt>
    <dgm:pt modelId="{49467F62-F8B7-45CD-A497-13BF9A03B3C6}" type="pres">
      <dgm:prSet presAssocID="{57052643-56D4-4ABD-94BA-DFECDF0BD695}" presName="connectorText" presStyleLbl="sibTrans1D1" presStyleIdx="2" presStyleCnt="5"/>
      <dgm:spPr/>
    </dgm:pt>
    <dgm:pt modelId="{1D2DCE25-1305-4E28-B882-2E358C22A768}" type="pres">
      <dgm:prSet presAssocID="{F78E95FF-121D-4299-8700-C65AEADCF1F6}" presName="node" presStyleLbl="node1" presStyleIdx="3" presStyleCnt="6">
        <dgm:presLayoutVars>
          <dgm:bulletEnabled val="1"/>
        </dgm:presLayoutVars>
      </dgm:prSet>
      <dgm:spPr/>
    </dgm:pt>
    <dgm:pt modelId="{C2FEEEB9-225B-41A7-9DDF-01D02A2B1F67}" type="pres">
      <dgm:prSet presAssocID="{B6AAFB15-C9EC-403D-A371-47AD98E5F491}" presName="sibTrans" presStyleLbl="sibTrans1D1" presStyleIdx="3" presStyleCnt="5"/>
      <dgm:spPr/>
    </dgm:pt>
    <dgm:pt modelId="{7501291F-D619-486A-8DE4-AFE010FA962B}" type="pres">
      <dgm:prSet presAssocID="{B6AAFB15-C9EC-403D-A371-47AD98E5F491}" presName="connectorText" presStyleLbl="sibTrans1D1" presStyleIdx="3" presStyleCnt="5"/>
      <dgm:spPr/>
    </dgm:pt>
    <dgm:pt modelId="{15977BC4-15F8-4A67-BA0B-B9A391771D73}" type="pres">
      <dgm:prSet presAssocID="{EFE97D91-7C50-4AAE-AA1B-B0BA34C25F96}" presName="node" presStyleLbl="node1" presStyleIdx="4" presStyleCnt="6">
        <dgm:presLayoutVars>
          <dgm:bulletEnabled val="1"/>
        </dgm:presLayoutVars>
      </dgm:prSet>
      <dgm:spPr/>
    </dgm:pt>
    <dgm:pt modelId="{CEC191D4-DE61-46B2-B40E-832BAF84EB36}" type="pres">
      <dgm:prSet presAssocID="{56A7895D-37B9-4D2A-A133-F2A70161E76D}" presName="sibTrans" presStyleLbl="sibTrans1D1" presStyleIdx="4" presStyleCnt="5"/>
      <dgm:spPr/>
    </dgm:pt>
    <dgm:pt modelId="{121989E6-0C08-4DDA-A387-A1D07E903754}" type="pres">
      <dgm:prSet presAssocID="{56A7895D-37B9-4D2A-A133-F2A70161E76D}" presName="connectorText" presStyleLbl="sibTrans1D1" presStyleIdx="4" presStyleCnt="5"/>
      <dgm:spPr/>
    </dgm:pt>
    <dgm:pt modelId="{EE43399E-E966-4BBC-9F39-7F9F6FEF86D0}" type="pres">
      <dgm:prSet presAssocID="{69623A36-1DC4-484E-974A-88ABC8406FC5}" presName="node" presStyleLbl="node1" presStyleIdx="5" presStyleCnt="6">
        <dgm:presLayoutVars>
          <dgm:bulletEnabled val="1"/>
        </dgm:presLayoutVars>
      </dgm:prSet>
      <dgm:spPr/>
    </dgm:pt>
  </dgm:ptLst>
  <dgm:cxnLst>
    <dgm:cxn modelId="{43D34413-1965-49EB-9D7B-B28123FE5D01}" type="presOf" srcId="{B6AAFB15-C9EC-403D-A371-47AD98E5F491}" destId="{7501291F-D619-486A-8DE4-AFE010FA962B}" srcOrd="1" destOrd="0" presId="urn:microsoft.com/office/officeart/2016/7/layout/RepeatingBendingProcessNew"/>
    <dgm:cxn modelId="{75B27215-8A22-4ED7-9AFA-0EFFDA065153}" type="presOf" srcId="{9B8E73E4-2D35-46FA-87A0-A7C2733A928F}" destId="{3A73CFA7-92C8-4826-B595-FE060AB1C86F}" srcOrd="0" destOrd="0" presId="urn:microsoft.com/office/officeart/2016/7/layout/RepeatingBendingProcessNew"/>
    <dgm:cxn modelId="{6663DA20-231D-442F-A9D9-9EBDD906A94B}" srcId="{E604273C-FA89-49BB-9807-BD3F2A62E777}" destId="{F78E95FF-121D-4299-8700-C65AEADCF1F6}" srcOrd="3" destOrd="0" parTransId="{11E15A8A-E248-492D-B3B5-75E9B00FBA53}" sibTransId="{B6AAFB15-C9EC-403D-A371-47AD98E5F491}"/>
    <dgm:cxn modelId="{090F2C24-07FE-40CC-90BA-A5F6539EAF24}" type="presOf" srcId="{57052643-56D4-4ABD-94BA-DFECDF0BD695}" destId="{49467F62-F8B7-45CD-A497-13BF9A03B3C6}" srcOrd="1" destOrd="0" presId="urn:microsoft.com/office/officeart/2016/7/layout/RepeatingBendingProcessNew"/>
    <dgm:cxn modelId="{73DA5D25-3823-4CD7-8410-30FF39BE2655}" srcId="{E604273C-FA89-49BB-9807-BD3F2A62E777}" destId="{70AB4B72-F786-4947-A3D9-F5FDD6E1A9FB}" srcOrd="0" destOrd="0" parTransId="{6DC938EF-80B0-4926-BC70-31AC8AC76617}" sibTransId="{0B29A00B-3C86-4989-9D62-1361F3B80896}"/>
    <dgm:cxn modelId="{A4A53828-0AFC-4991-9E33-F0CEF28AE914}" type="presOf" srcId="{EFE97D91-7C50-4AAE-AA1B-B0BA34C25F96}" destId="{15977BC4-15F8-4A67-BA0B-B9A391771D73}" srcOrd="0" destOrd="0" presId="urn:microsoft.com/office/officeart/2016/7/layout/RepeatingBendingProcessNew"/>
    <dgm:cxn modelId="{16970660-1224-43CB-8AEC-6A73AB7944DA}" type="presOf" srcId="{E604273C-FA89-49BB-9807-BD3F2A62E777}" destId="{10F14302-11DC-4BD1-823E-F44D404611CE}" srcOrd="0" destOrd="0" presId="urn:microsoft.com/office/officeart/2016/7/layout/RepeatingBendingProcessNew"/>
    <dgm:cxn modelId="{B699E970-7E54-4613-A6EB-41E236F47896}" type="presOf" srcId="{70AB4B72-F786-4947-A3D9-F5FDD6E1A9FB}" destId="{846C1781-C940-4C90-A3BB-EB617680044E}" srcOrd="0" destOrd="0" presId="urn:microsoft.com/office/officeart/2016/7/layout/RepeatingBendingProcessNew"/>
    <dgm:cxn modelId="{CFCC1E56-D1FD-4226-BB1E-745042AE6E26}" type="presOf" srcId="{57052643-56D4-4ABD-94BA-DFECDF0BD695}" destId="{9231236A-86A1-4D24-8B2F-9003BAB0A36E}" srcOrd="0" destOrd="0" presId="urn:microsoft.com/office/officeart/2016/7/layout/RepeatingBendingProcessNew"/>
    <dgm:cxn modelId="{C2143A76-FE4B-4D43-B312-FD90BBA75094}" type="presOf" srcId="{BC34B6BC-C197-4890-AA53-4F676D308043}" destId="{56327934-3C66-4849-8ADD-1C7B891DDDCD}" srcOrd="0" destOrd="0" presId="urn:microsoft.com/office/officeart/2016/7/layout/RepeatingBendingProcessNew"/>
    <dgm:cxn modelId="{A82A0A89-31C8-4796-8E83-F2D468BFD0B5}" srcId="{E604273C-FA89-49BB-9807-BD3F2A62E777}" destId="{9B8E73E4-2D35-46FA-87A0-A7C2733A928F}" srcOrd="2" destOrd="0" parTransId="{31C5E355-51DC-477A-ABAA-341C223B0D66}" sibTransId="{57052643-56D4-4ABD-94BA-DFECDF0BD695}"/>
    <dgm:cxn modelId="{7A228289-0D1F-451D-B0F0-BF80018B75D8}" type="presOf" srcId="{92A7A8B9-0958-484C-8038-3AB827597011}" destId="{64222719-A4A8-44E4-AC7D-2B9550B9DD43}" srcOrd="1" destOrd="0" presId="urn:microsoft.com/office/officeart/2016/7/layout/RepeatingBendingProcessNew"/>
    <dgm:cxn modelId="{D3825D8D-285B-4D50-BDC1-B5E629BE79A0}" type="presOf" srcId="{56A7895D-37B9-4D2A-A133-F2A70161E76D}" destId="{CEC191D4-DE61-46B2-B40E-832BAF84EB36}" srcOrd="0" destOrd="0" presId="urn:microsoft.com/office/officeart/2016/7/layout/RepeatingBendingProcessNew"/>
    <dgm:cxn modelId="{6234ACA3-5122-4411-8F3D-2AF2F222F0C6}" type="presOf" srcId="{0B29A00B-3C86-4989-9D62-1361F3B80896}" destId="{6F9AD20F-A8C4-4969-AF34-2942130D1947}" srcOrd="1" destOrd="0" presId="urn:microsoft.com/office/officeart/2016/7/layout/RepeatingBendingProcessNew"/>
    <dgm:cxn modelId="{3CA560AA-96B4-4172-B8C9-C26936838500}" type="presOf" srcId="{56A7895D-37B9-4D2A-A133-F2A70161E76D}" destId="{121989E6-0C08-4DDA-A387-A1D07E903754}" srcOrd="1" destOrd="0" presId="urn:microsoft.com/office/officeart/2016/7/layout/RepeatingBendingProcessNew"/>
    <dgm:cxn modelId="{FEC0E8B4-B04A-4715-8E46-04BFE343886E}" type="presOf" srcId="{0B29A00B-3C86-4989-9D62-1361F3B80896}" destId="{B8C24295-23FB-4E7E-9509-350333B9E5C0}" srcOrd="0" destOrd="0" presId="urn:microsoft.com/office/officeart/2016/7/layout/RepeatingBendingProcessNew"/>
    <dgm:cxn modelId="{C3EAC4BA-D531-4E33-A2BA-582E52C52F09}" type="presOf" srcId="{92A7A8B9-0958-484C-8038-3AB827597011}" destId="{087B8EFC-B580-44BF-ABE1-DEDC3B6BB4AD}" srcOrd="0" destOrd="0" presId="urn:microsoft.com/office/officeart/2016/7/layout/RepeatingBendingProcessNew"/>
    <dgm:cxn modelId="{99CF87C4-D8E4-454D-AC08-52AD4DBA8106}" type="presOf" srcId="{B6AAFB15-C9EC-403D-A371-47AD98E5F491}" destId="{C2FEEEB9-225B-41A7-9DDF-01D02A2B1F67}" srcOrd="0" destOrd="0" presId="urn:microsoft.com/office/officeart/2016/7/layout/RepeatingBendingProcessNew"/>
    <dgm:cxn modelId="{8B6752CC-F04F-4CB6-B7BE-A6C985837ACB}" srcId="{E604273C-FA89-49BB-9807-BD3F2A62E777}" destId="{BC34B6BC-C197-4890-AA53-4F676D308043}" srcOrd="1" destOrd="0" parTransId="{EBEC005E-89EC-4C1A-803B-F1EB7BD558D5}" sibTransId="{92A7A8B9-0958-484C-8038-3AB827597011}"/>
    <dgm:cxn modelId="{69F560CD-68CD-42BB-992E-029D3333E1E9}" type="presOf" srcId="{F78E95FF-121D-4299-8700-C65AEADCF1F6}" destId="{1D2DCE25-1305-4E28-B882-2E358C22A768}" srcOrd="0" destOrd="0" presId="urn:microsoft.com/office/officeart/2016/7/layout/RepeatingBendingProcessNew"/>
    <dgm:cxn modelId="{8E7D60D5-7D42-408E-BF31-A44969104EFE}" type="presOf" srcId="{69623A36-1DC4-484E-974A-88ABC8406FC5}" destId="{EE43399E-E966-4BBC-9F39-7F9F6FEF86D0}" srcOrd="0" destOrd="0" presId="urn:microsoft.com/office/officeart/2016/7/layout/RepeatingBendingProcessNew"/>
    <dgm:cxn modelId="{712D80F2-812B-4963-B782-E957A900211A}" srcId="{E604273C-FA89-49BB-9807-BD3F2A62E777}" destId="{EFE97D91-7C50-4AAE-AA1B-B0BA34C25F96}" srcOrd="4" destOrd="0" parTransId="{EA8A9A10-6E7B-4C09-8E1C-BFB769C3CBCB}" sibTransId="{56A7895D-37B9-4D2A-A133-F2A70161E76D}"/>
    <dgm:cxn modelId="{29A8EFF4-24BA-4142-AF24-51401DCD86B1}" srcId="{E604273C-FA89-49BB-9807-BD3F2A62E777}" destId="{69623A36-1DC4-484E-974A-88ABC8406FC5}" srcOrd="5" destOrd="0" parTransId="{313266D9-1DE4-417A-8C18-AF97EE521247}" sibTransId="{1706F814-2DCE-41D0-91E3-64EB716182E4}"/>
    <dgm:cxn modelId="{C582214E-618A-44B7-8B58-8E9B56389DDC}" type="presParOf" srcId="{10F14302-11DC-4BD1-823E-F44D404611CE}" destId="{846C1781-C940-4C90-A3BB-EB617680044E}" srcOrd="0" destOrd="0" presId="urn:microsoft.com/office/officeart/2016/7/layout/RepeatingBendingProcessNew"/>
    <dgm:cxn modelId="{79A15E5E-32DE-41C1-A14A-BBEA89291BD3}" type="presParOf" srcId="{10F14302-11DC-4BD1-823E-F44D404611CE}" destId="{B8C24295-23FB-4E7E-9509-350333B9E5C0}" srcOrd="1" destOrd="0" presId="urn:microsoft.com/office/officeart/2016/7/layout/RepeatingBendingProcessNew"/>
    <dgm:cxn modelId="{8DDA38E2-BD39-4E4B-9B72-6CE295BAF044}" type="presParOf" srcId="{B8C24295-23FB-4E7E-9509-350333B9E5C0}" destId="{6F9AD20F-A8C4-4969-AF34-2942130D1947}" srcOrd="0" destOrd="0" presId="urn:microsoft.com/office/officeart/2016/7/layout/RepeatingBendingProcessNew"/>
    <dgm:cxn modelId="{FD6549A0-4600-4BF2-8FA7-4B7544891961}" type="presParOf" srcId="{10F14302-11DC-4BD1-823E-F44D404611CE}" destId="{56327934-3C66-4849-8ADD-1C7B891DDDCD}" srcOrd="2" destOrd="0" presId="urn:microsoft.com/office/officeart/2016/7/layout/RepeatingBendingProcessNew"/>
    <dgm:cxn modelId="{0ED94C64-EF20-4AA8-98C6-FF2DC3CF6EDB}" type="presParOf" srcId="{10F14302-11DC-4BD1-823E-F44D404611CE}" destId="{087B8EFC-B580-44BF-ABE1-DEDC3B6BB4AD}" srcOrd="3" destOrd="0" presId="urn:microsoft.com/office/officeart/2016/7/layout/RepeatingBendingProcessNew"/>
    <dgm:cxn modelId="{1ACB30E5-4134-4610-85D5-EDC973067E7E}" type="presParOf" srcId="{087B8EFC-B580-44BF-ABE1-DEDC3B6BB4AD}" destId="{64222719-A4A8-44E4-AC7D-2B9550B9DD43}" srcOrd="0" destOrd="0" presId="urn:microsoft.com/office/officeart/2016/7/layout/RepeatingBendingProcessNew"/>
    <dgm:cxn modelId="{F81FD9F9-FCBA-43B3-A7A7-53054C22B44D}" type="presParOf" srcId="{10F14302-11DC-4BD1-823E-F44D404611CE}" destId="{3A73CFA7-92C8-4826-B595-FE060AB1C86F}" srcOrd="4" destOrd="0" presId="urn:microsoft.com/office/officeart/2016/7/layout/RepeatingBendingProcessNew"/>
    <dgm:cxn modelId="{79AA38B6-DE1C-4923-B8A5-7E7C49B0C29C}" type="presParOf" srcId="{10F14302-11DC-4BD1-823E-F44D404611CE}" destId="{9231236A-86A1-4D24-8B2F-9003BAB0A36E}" srcOrd="5" destOrd="0" presId="urn:microsoft.com/office/officeart/2016/7/layout/RepeatingBendingProcessNew"/>
    <dgm:cxn modelId="{64EF31CE-95A7-48FC-988C-0ED4F731EDAB}" type="presParOf" srcId="{9231236A-86A1-4D24-8B2F-9003BAB0A36E}" destId="{49467F62-F8B7-45CD-A497-13BF9A03B3C6}" srcOrd="0" destOrd="0" presId="urn:microsoft.com/office/officeart/2016/7/layout/RepeatingBendingProcessNew"/>
    <dgm:cxn modelId="{C7DFE1EB-11D9-4171-8427-42DF35F24ED7}" type="presParOf" srcId="{10F14302-11DC-4BD1-823E-F44D404611CE}" destId="{1D2DCE25-1305-4E28-B882-2E358C22A768}" srcOrd="6" destOrd="0" presId="urn:microsoft.com/office/officeart/2016/7/layout/RepeatingBendingProcessNew"/>
    <dgm:cxn modelId="{5FCA1BE3-599F-4195-B2C6-774EFF6BBE9F}" type="presParOf" srcId="{10F14302-11DC-4BD1-823E-F44D404611CE}" destId="{C2FEEEB9-225B-41A7-9DDF-01D02A2B1F67}" srcOrd="7" destOrd="0" presId="urn:microsoft.com/office/officeart/2016/7/layout/RepeatingBendingProcessNew"/>
    <dgm:cxn modelId="{DD0E6800-8238-4E0A-95C5-3E84FDE970AE}" type="presParOf" srcId="{C2FEEEB9-225B-41A7-9DDF-01D02A2B1F67}" destId="{7501291F-D619-486A-8DE4-AFE010FA962B}" srcOrd="0" destOrd="0" presId="urn:microsoft.com/office/officeart/2016/7/layout/RepeatingBendingProcessNew"/>
    <dgm:cxn modelId="{5ED4FE8B-A5E0-47C1-B380-543590DAAB7A}" type="presParOf" srcId="{10F14302-11DC-4BD1-823E-F44D404611CE}" destId="{15977BC4-15F8-4A67-BA0B-B9A391771D73}" srcOrd="8" destOrd="0" presId="urn:microsoft.com/office/officeart/2016/7/layout/RepeatingBendingProcessNew"/>
    <dgm:cxn modelId="{EF9F53B9-7210-429B-A9C5-38055FD7B924}" type="presParOf" srcId="{10F14302-11DC-4BD1-823E-F44D404611CE}" destId="{CEC191D4-DE61-46B2-B40E-832BAF84EB36}" srcOrd="9" destOrd="0" presId="urn:microsoft.com/office/officeart/2016/7/layout/RepeatingBendingProcessNew"/>
    <dgm:cxn modelId="{E87A2541-C842-4DD6-A7D7-76D3CF9807DF}" type="presParOf" srcId="{CEC191D4-DE61-46B2-B40E-832BAF84EB36}" destId="{121989E6-0C08-4DDA-A387-A1D07E903754}" srcOrd="0" destOrd="0" presId="urn:microsoft.com/office/officeart/2016/7/layout/RepeatingBendingProcessNew"/>
    <dgm:cxn modelId="{5A261C58-65FF-4D5C-98E0-300B2B2A527B}" type="presParOf" srcId="{10F14302-11DC-4BD1-823E-F44D404611CE}" destId="{EE43399E-E966-4BBC-9F39-7F9F6FEF86D0}"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74E126-19B9-479D-8FAD-25389DB6D039}"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8D36422B-84DB-448C-A867-A020AF3C1BDE}">
      <dgm:prSet/>
      <dgm:spPr/>
      <dgm:t>
        <a:bodyPr/>
        <a:lstStyle/>
        <a:p>
          <a:r>
            <a:rPr lang="en-US"/>
            <a:t>Compress Files (see format specifics)</a:t>
          </a:r>
        </a:p>
      </dgm:t>
    </dgm:pt>
    <dgm:pt modelId="{513A2CC4-7720-469A-BDE4-946BF2CEBF43}" type="parTrans" cxnId="{966B10DE-D37E-4E63-9F3C-357EDE9A83C1}">
      <dgm:prSet/>
      <dgm:spPr/>
      <dgm:t>
        <a:bodyPr/>
        <a:lstStyle/>
        <a:p>
          <a:endParaRPr lang="en-US"/>
        </a:p>
      </dgm:t>
    </dgm:pt>
    <dgm:pt modelId="{3DE52210-7879-4051-9346-B73FFB1C24C9}" type="sibTrans" cxnId="{966B10DE-D37E-4E63-9F3C-357EDE9A83C1}">
      <dgm:prSet/>
      <dgm:spPr/>
      <dgm:t>
        <a:bodyPr/>
        <a:lstStyle/>
        <a:p>
          <a:endParaRPr lang="en-US"/>
        </a:p>
      </dgm:t>
    </dgm:pt>
    <dgm:pt modelId="{4B39347F-9905-4CFC-A657-5A6499049008}">
      <dgm:prSet/>
      <dgm:spPr/>
      <dgm:t>
        <a:bodyPr/>
        <a:lstStyle/>
        <a:p>
          <a:r>
            <a:rPr lang="en-US"/>
            <a:t>Partition Information</a:t>
          </a:r>
        </a:p>
      </dgm:t>
    </dgm:pt>
    <dgm:pt modelId="{C7964579-0F4E-4DE6-884A-36EDB012DEE1}" type="parTrans" cxnId="{C6FF77B7-9B9C-4806-B2DA-3B6A7ED7CAB3}">
      <dgm:prSet/>
      <dgm:spPr/>
      <dgm:t>
        <a:bodyPr/>
        <a:lstStyle/>
        <a:p>
          <a:endParaRPr lang="en-US"/>
        </a:p>
      </dgm:t>
    </dgm:pt>
    <dgm:pt modelId="{DC239101-AF9E-409C-95F7-60CD4B5A4869}" type="sibTrans" cxnId="{C6FF77B7-9B9C-4806-B2DA-3B6A7ED7CAB3}">
      <dgm:prSet/>
      <dgm:spPr/>
      <dgm:t>
        <a:bodyPr/>
        <a:lstStyle/>
        <a:p>
          <a:endParaRPr lang="en-US"/>
        </a:p>
      </dgm:t>
    </dgm:pt>
    <dgm:pt modelId="{171911BF-9677-46E0-836F-DE4399C7FFA6}">
      <dgm:prSet/>
      <dgm:spPr/>
      <dgm:t>
        <a:bodyPr/>
        <a:lstStyle/>
        <a:p>
          <a:r>
            <a:rPr lang="en-US"/>
            <a:t>Use Columnar Format</a:t>
          </a:r>
        </a:p>
      </dgm:t>
    </dgm:pt>
    <dgm:pt modelId="{CEDA2C8F-0D7F-408F-AA97-5887CC196C0E}" type="parTrans" cxnId="{733BECC3-3BB0-4A6D-A5C1-B8C62133E090}">
      <dgm:prSet/>
      <dgm:spPr/>
      <dgm:t>
        <a:bodyPr/>
        <a:lstStyle/>
        <a:p>
          <a:endParaRPr lang="en-US"/>
        </a:p>
      </dgm:t>
    </dgm:pt>
    <dgm:pt modelId="{1C402158-3A61-4234-A934-77E7AB5D7851}" type="sibTrans" cxnId="{733BECC3-3BB0-4A6D-A5C1-B8C62133E090}">
      <dgm:prSet/>
      <dgm:spPr/>
      <dgm:t>
        <a:bodyPr/>
        <a:lstStyle/>
        <a:p>
          <a:endParaRPr lang="en-US"/>
        </a:p>
      </dgm:t>
    </dgm:pt>
    <dgm:pt modelId="{1F9E06EC-8981-4904-8589-A92F2A6B8939}">
      <dgm:prSet/>
      <dgm:spPr/>
      <dgm:t>
        <a:bodyPr/>
        <a:lstStyle/>
        <a:p>
          <a:r>
            <a:rPr lang="en-US" dirty="0"/>
            <a:t>Consider Extract Step</a:t>
          </a:r>
        </a:p>
      </dgm:t>
    </dgm:pt>
    <dgm:pt modelId="{F145A363-BD92-4576-B857-8C406C8428A5}" type="parTrans" cxnId="{377B58BD-9171-4A59-9D51-E5A7AC9EE26D}">
      <dgm:prSet/>
      <dgm:spPr/>
      <dgm:t>
        <a:bodyPr/>
        <a:lstStyle/>
        <a:p>
          <a:endParaRPr lang="en-US"/>
        </a:p>
      </dgm:t>
    </dgm:pt>
    <dgm:pt modelId="{7DC49C2B-0C14-4DF2-BFA3-7340BEB63E19}" type="sibTrans" cxnId="{377B58BD-9171-4A59-9D51-E5A7AC9EE26D}">
      <dgm:prSet/>
      <dgm:spPr/>
      <dgm:t>
        <a:bodyPr/>
        <a:lstStyle/>
        <a:p>
          <a:endParaRPr lang="en-US"/>
        </a:p>
      </dgm:t>
    </dgm:pt>
    <dgm:pt modelId="{7FA49774-8519-4274-AFB6-D7585B291E39}">
      <dgm:prSet/>
      <dgm:spPr/>
      <dgm:t>
        <a:bodyPr/>
        <a:lstStyle/>
        <a:p>
          <a:r>
            <a:rPr lang="en-US" dirty="0"/>
            <a:t>Frequently Used Athena Queries </a:t>
          </a:r>
        </a:p>
      </dgm:t>
    </dgm:pt>
    <dgm:pt modelId="{A0F6037C-5CF1-43C8-BC8E-1F06125C7019}" type="parTrans" cxnId="{1F9C8D85-F383-417E-9510-B54E0A32ACAF}">
      <dgm:prSet/>
      <dgm:spPr/>
      <dgm:t>
        <a:bodyPr/>
        <a:lstStyle/>
        <a:p>
          <a:endParaRPr lang="en-US"/>
        </a:p>
      </dgm:t>
    </dgm:pt>
    <dgm:pt modelId="{7906B764-C24F-4F71-B7AD-D30A7E7DFE93}" type="sibTrans" cxnId="{1F9C8D85-F383-417E-9510-B54E0A32ACAF}">
      <dgm:prSet/>
      <dgm:spPr/>
      <dgm:t>
        <a:bodyPr/>
        <a:lstStyle/>
        <a:p>
          <a:endParaRPr lang="en-US"/>
        </a:p>
      </dgm:t>
    </dgm:pt>
    <dgm:pt modelId="{23F20985-AF56-AA4C-AA7A-E14A28918FE0}" type="pres">
      <dgm:prSet presAssocID="{B274E126-19B9-479D-8FAD-25389DB6D039}" presName="linear" presStyleCnt="0">
        <dgm:presLayoutVars>
          <dgm:animLvl val="lvl"/>
          <dgm:resizeHandles val="exact"/>
        </dgm:presLayoutVars>
      </dgm:prSet>
      <dgm:spPr/>
    </dgm:pt>
    <dgm:pt modelId="{E5E314BE-4C2E-6749-BB58-F383D9DC9110}" type="pres">
      <dgm:prSet presAssocID="{8D36422B-84DB-448C-A867-A020AF3C1BDE}" presName="parentText" presStyleLbl="node1" presStyleIdx="0" presStyleCnt="5">
        <dgm:presLayoutVars>
          <dgm:chMax val="0"/>
          <dgm:bulletEnabled val="1"/>
        </dgm:presLayoutVars>
      </dgm:prSet>
      <dgm:spPr/>
    </dgm:pt>
    <dgm:pt modelId="{46821D87-3316-7742-8D99-40727861A418}" type="pres">
      <dgm:prSet presAssocID="{3DE52210-7879-4051-9346-B73FFB1C24C9}" presName="spacer" presStyleCnt="0"/>
      <dgm:spPr/>
    </dgm:pt>
    <dgm:pt modelId="{DC5A9C72-57AC-C24A-BED4-4B04C3A52632}" type="pres">
      <dgm:prSet presAssocID="{4B39347F-9905-4CFC-A657-5A6499049008}" presName="parentText" presStyleLbl="node1" presStyleIdx="1" presStyleCnt="5">
        <dgm:presLayoutVars>
          <dgm:chMax val="0"/>
          <dgm:bulletEnabled val="1"/>
        </dgm:presLayoutVars>
      </dgm:prSet>
      <dgm:spPr/>
    </dgm:pt>
    <dgm:pt modelId="{ED0C577A-3E9F-834B-B1AE-169C22ACDB16}" type="pres">
      <dgm:prSet presAssocID="{DC239101-AF9E-409C-95F7-60CD4B5A4869}" presName="spacer" presStyleCnt="0"/>
      <dgm:spPr/>
    </dgm:pt>
    <dgm:pt modelId="{A0C89586-708B-2A41-9370-D81320B5FC31}" type="pres">
      <dgm:prSet presAssocID="{171911BF-9677-46E0-836F-DE4399C7FFA6}" presName="parentText" presStyleLbl="node1" presStyleIdx="2" presStyleCnt="5">
        <dgm:presLayoutVars>
          <dgm:chMax val="0"/>
          <dgm:bulletEnabled val="1"/>
        </dgm:presLayoutVars>
      </dgm:prSet>
      <dgm:spPr/>
    </dgm:pt>
    <dgm:pt modelId="{E8489F5A-050E-C840-8CBB-0255F29B2406}" type="pres">
      <dgm:prSet presAssocID="{1C402158-3A61-4234-A934-77E7AB5D7851}" presName="spacer" presStyleCnt="0"/>
      <dgm:spPr/>
    </dgm:pt>
    <dgm:pt modelId="{79BF743E-67E7-234F-8FBF-FAA290233433}" type="pres">
      <dgm:prSet presAssocID="{1F9E06EC-8981-4904-8589-A92F2A6B8939}" presName="parentText" presStyleLbl="node1" presStyleIdx="3" presStyleCnt="5">
        <dgm:presLayoutVars>
          <dgm:chMax val="0"/>
          <dgm:bulletEnabled val="1"/>
        </dgm:presLayoutVars>
      </dgm:prSet>
      <dgm:spPr/>
    </dgm:pt>
    <dgm:pt modelId="{1D1AEC5B-CF7C-3040-AB5B-130A57F8B1E9}" type="pres">
      <dgm:prSet presAssocID="{7DC49C2B-0C14-4DF2-BFA3-7340BEB63E19}" presName="spacer" presStyleCnt="0"/>
      <dgm:spPr/>
    </dgm:pt>
    <dgm:pt modelId="{595F40DE-4F91-7649-BAB9-0A4F3E02DD1A}" type="pres">
      <dgm:prSet presAssocID="{7FA49774-8519-4274-AFB6-D7585B291E39}" presName="parentText" presStyleLbl="node1" presStyleIdx="4" presStyleCnt="5">
        <dgm:presLayoutVars>
          <dgm:chMax val="0"/>
          <dgm:bulletEnabled val="1"/>
        </dgm:presLayoutVars>
      </dgm:prSet>
      <dgm:spPr/>
    </dgm:pt>
  </dgm:ptLst>
  <dgm:cxnLst>
    <dgm:cxn modelId="{00066E0D-277D-544D-A9BC-A4E8D8DF6863}" type="presOf" srcId="{4B39347F-9905-4CFC-A657-5A6499049008}" destId="{DC5A9C72-57AC-C24A-BED4-4B04C3A52632}" srcOrd="0" destOrd="0" presId="urn:microsoft.com/office/officeart/2005/8/layout/vList2"/>
    <dgm:cxn modelId="{D8500043-1717-E942-B03E-CA86F3E6FC4D}" type="presOf" srcId="{7FA49774-8519-4274-AFB6-D7585B291E39}" destId="{595F40DE-4F91-7649-BAB9-0A4F3E02DD1A}" srcOrd="0" destOrd="0" presId="urn:microsoft.com/office/officeart/2005/8/layout/vList2"/>
    <dgm:cxn modelId="{83647A68-138D-4D43-8E1E-75A40C222575}" type="presOf" srcId="{171911BF-9677-46E0-836F-DE4399C7FFA6}" destId="{A0C89586-708B-2A41-9370-D81320B5FC31}" srcOrd="0" destOrd="0" presId="urn:microsoft.com/office/officeart/2005/8/layout/vList2"/>
    <dgm:cxn modelId="{1F9C8D85-F383-417E-9510-B54E0A32ACAF}" srcId="{B274E126-19B9-479D-8FAD-25389DB6D039}" destId="{7FA49774-8519-4274-AFB6-D7585B291E39}" srcOrd="4" destOrd="0" parTransId="{A0F6037C-5CF1-43C8-BC8E-1F06125C7019}" sibTransId="{7906B764-C24F-4F71-B7AD-D30A7E7DFE93}"/>
    <dgm:cxn modelId="{C6FF77B7-9B9C-4806-B2DA-3B6A7ED7CAB3}" srcId="{B274E126-19B9-479D-8FAD-25389DB6D039}" destId="{4B39347F-9905-4CFC-A657-5A6499049008}" srcOrd="1" destOrd="0" parTransId="{C7964579-0F4E-4DE6-884A-36EDB012DEE1}" sibTransId="{DC239101-AF9E-409C-95F7-60CD4B5A4869}"/>
    <dgm:cxn modelId="{377B58BD-9171-4A59-9D51-E5A7AC9EE26D}" srcId="{B274E126-19B9-479D-8FAD-25389DB6D039}" destId="{1F9E06EC-8981-4904-8589-A92F2A6B8939}" srcOrd="3" destOrd="0" parTransId="{F145A363-BD92-4576-B857-8C406C8428A5}" sibTransId="{7DC49C2B-0C14-4DF2-BFA3-7340BEB63E19}"/>
    <dgm:cxn modelId="{733BECC3-3BB0-4A6D-A5C1-B8C62133E090}" srcId="{B274E126-19B9-479D-8FAD-25389DB6D039}" destId="{171911BF-9677-46E0-836F-DE4399C7FFA6}" srcOrd="2" destOrd="0" parTransId="{CEDA2C8F-0D7F-408F-AA97-5887CC196C0E}" sibTransId="{1C402158-3A61-4234-A934-77E7AB5D7851}"/>
    <dgm:cxn modelId="{328891C8-5F5E-464F-9602-1EE25A6F05E2}" type="presOf" srcId="{8D36422B-84DB-448C-A867-A020AF3C1BDE}" destId="{E5E314BE-4C2E-6749-BB58-F383D9DC9110}" srcOrd="0" destOrd="0" presId="urn:microsoft.com/office/officeart/2005/8/layout/vList2"/>
    <dgm:cxn modelId="{966B10DE-D37E-4E63-9F3C-357EDE9A83C1}" srcId="{B274E126-19B9-479D-8FAD-25389DB6D039}" destId="{8D36422B-84DB-448C-A867-A020AF3C1BDE}" srcOrd="0" destOrd="0" parTransId="{513A2CC4-7720-469A-BDE4-946BF2CEBF43}" sibTransId="{3DE52210-7879-4051-9346-B73FFB1C24C9}"/>
    <dgm:cxn modelId="{BC2117E8-10F0-A844-9BCF-63DC310CBFA9}" type="presOf" srcId="{1F9E06EC-8981-4904-8589-A92F2A6B8939}" destId="{79BF743E-67E7-234F-8FBF-FAA290233433}" srcOrd="0" destOrd="0" presId="urn:microsoft.com/office/officeart/2005/8/layout/vList2"/>
    <dgm:cxn modelId="{6C7C5CFA-7115-2C44-A892-C0B6E4B50A0F}" type="presOf" srcId="{B274E126-19B9-479D-8FAD-25389DB6D039}" destId="{23F20985-AF56-AA4C-AA7A-E14A28918FE0}" srcOrd="0" destOrd="0" presId="urn:microsoft.com/office/officeart/2005/8/layout/vList2"/>
    <dgm:cxn modelId="{AAFDFC24-D9DB-414E-A90E-618D4A177E3F}" type="presParOf" srcId="{23F20985-AF56-AA4C-AA7A-E14A28918FE0}" destId="{E5E314BE-4C2E-6749-BB58-F383D9DC9110}" srcOrd="0" destOrd="0" presId="urn:microsoft.com/office/officeart/2005/8/layout/vList2"/>
    <dgm:cxn modelId="{0C0CCC33-2734-4D4A-B43B-811CDD63B03F}" type="presParOf" srcId="{23F20985-AF56-AA4C-AA7A-E14A28918FE0}" destId="{46821D87-3316-7742-8D99-40727861A418}" srcOrd="1" destOrd="0" presId="urn:microsoft.com/office/officeart/2005/8/layout/vList2"/>
    <dgm:cxn modelId="{7B52607E-DCCD-D144-AEF3-E6CDFBA03ED2}" type="presParOf" srcId="{23F20985-AF56-AA4C-AA7A-E14A28918FE0}" destId="{DC5A9C72-57AC-C24A-BED4-4B04C3A52632}" srcOrd="2" destOrd="0" presId="urn:microsoft.com/office/officeart/2005/8/layout/vList2"/>
    <dgm:cxn modelId="{7260A050-7518-9E43-AD99-CBEF8E458149}" type="presParOf" srcId="{23F20985-AF56-AA4C-AA7A-E14A28918FE0}" destId="{ED0C577A-3E9F-834B-B1AE-169C22ACDB16}" srcOrd="3" destOrd="0" presId="urn:microsoft.com/office/officeart/2005/8/layout/vList2"/>
    <dgm:cxn modelId="{3C113642-3439-FC44-B62C-0051BDD5EEA6}" type="presParOf" srcId="{23F20985-AF56-AA4C-AA7A-E14A28918FE0}" destId="{A0C89586-708B-2A41-9370-D81320B5FC31}" srcOrd="4" destOrd="0" presId="urn:microsoft.com/office/officeart/2005/8/layout/vList2"/>
    <dgm:cxn modelId="{E19C8891-F3EE-0C41-97DD-C0E9103EB8BE}" type="presParOf" srcId="{23F20985-AF56-AA4C-AA7A-E14A28918FE0}" destId="{E8489F5A-050E-C840-8CBB-0255F29B2406}" srcOrd="5" destOrd="0" presId="urn:microsoft.com/office/officeart/2005/8/layout/vList2"/>
    <dgm:cxn modelId="{63A4A371-655B-2F4A-8E1E-5D7A054E14A6}" type="presParOf" srcId="{23F20985-AF56-AA4C-AA7A-E14A28918FE0}" destId="{79BF743E-67E7-234F-8FBF-FAA290233433}" srcOrd="6" destOrd="0" presId="urn:microsoft.com/office/officeart/2005/8/layout/vList2"/>
    <dgm:cxn modelId="{C31969A4-8933-9148-99FE-3E0942A2A546}" type="presParOf" srcId="{23F20985-AF56-AA4C-AA7A-E14A28918FE0}" destId="{1D1AEC5B-CF7C-3040-AB5B-130A57F8B1E9}" srcOrd="7" destOrd="0" presId="urn:microsoft.com/office/officeart/2005/8/layout/vList2"/>
    <dgm:cxn modelId="{F1872B78-6662-5E4F-9967-9ED5FE479614}" type="presParOf" srcId="{23F20985-AF56-AA4C-AA7A-E14A28918FE0}" destId="{595F40DE-4F91-7649-BAB9-0A4F3E02DD1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24295-23FB-4E7E-9509-350333B9E5C0}">
      <dsp:nvSpPr>
        <dsp:cNvPr id="0" name=""/>
        <dsp:cNvSpPr/>
      </dsp:nvSpPr>
      <dsp:spPr>
        <a:xfrm>
          <a:off x="2850052" y="685988"/>
          <a:ext cx="529335" cy="91440"/>
        </a:xfrm>
        <a:custGeom>
          <a:avLst/>
          <a:gdLst/>
          <a:ahLst/>
          <a:cxnLst/>
          <a:rect l="0" t="0" r="0" b="0"/>
          <a:pathLst>
            <a:path>
              <a:moveTo>
                <a:pt x="0" y="45720"/>
              </a:moveTo>
              <a:lnTo>
                <a:pt x="52933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00721" y="728908"/>
        <a:ext cx="27996" cy="5599"/>
      </dsp:txXfrm>
    </dsp:sp>
    <dsp:sp modelId="{846C1781-C940-4C90-A3BB-EB617680044E}">
      <dsp:nvSpPr>
        <dsp:cNvPr id="0" name=""/>
        <dsp:cNvSpPr/>
      </dsp:nvSpPr>
      <dsp:spPr>
        <a:xfrm>
          <a:off x="417351" y="1358"/>
          <a:ext cx="2434500" cy="14607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93" tIns="125219" rIns="119293" bIns="125219" numCol="1" spcCol="1270" anchor="ctr" anchorCtr="0">
          <a:noAutofit/>
        </a:bodyPr>
        <a:lstStyle/>
        <a:p>
          <a:pPr marL="0" lvl="0" indent="0" algn="ctr" defTabSz="800100">
            <a:lnSpc>
              <a:spcPct val="90000"/>
            </a:lnSpc>
            <a:spcBef>
              <a:spcPct val="0"/>
            </a:spcBef>
            <a:spcAft>
              <a:spcPct val="35000"/>
            </a:spcAft>
            <a:buNone/>
          </a:pPr>
          <a:r>
            <a:rPr lang="en-US" sz="1800" kern="1200"/>
            <a:t>Athena &amp; Glue are SOC 1,2,3 compliant as well as PCI, HIPPA &amp; FedRAMP compliant.</a:t>
          </a:r>
        </a:p>
      </dsp:txBody>
      <dsp:txXfrm>
        <a:off x="417351" y="1358"/>
        <a:ext cx="2434500" cy="1460700"/>
      </dsp:txXfrm>
    </dsp:sp>
    <dsp:sp modelId="{087B8EFC-B580-44BF-ABE1-DEDC3B6BB4AD}">
      <dsp:nvSpPr>
        <dsp:cNvPr id="0" name=""/>
        <dsp:cNvSpPr/>
      </dsp:nvSpPr>
      <dsp:spPr>
        <a:xfrm>
          <a:off x="1634602" y="1460258"/>
          <a:ext cx="2994435" cy="529335"/>
        </a:xfrm>
        <a:custGeom>
          <a:avLst/>
          <a:gdLst/>
          <a:ahLst/>
          <a:cxnLst/>
          <a:rect l="0" t="0" r="0" b="0"/>
          <a:pathLst>
            <a:path>
              <a:moveTo>
                <a:pt x="2994435" y="0"/>
              </a:moveTo>
              <a:lnTo>
                <a:pt x="2994435" y="281767"/>
              </a:lnTo>
              <a:lnTo>
                <a:pt x="0" y="281767"/>
              </a:lnTo>
              <a:lnTo>
                <a:pt x="0" y="529335"/>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55661" y="1722126"/>
        <a:ext cx="152316" cy="5599"/>
      </dsp:txXfrm>
    </dsp:sp>
    <dsp:sp modelId="{56327934-3C66-4849-8ADD-1C7B891DDDCD}">
      <dsp:nvSpPr>
        <dsp:cNvPr id="0" name=""/>
        <dsp:cNvSpPr/>
      </dsp:nvSpPr>
      <dsp:spPr>
        <a:xfrm>
          <a:off x="3411787" y="1358"/>
          <a:ext cx="2434500" cy="14607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93" tIns="125219" rIns="119293" bIns="125219" numCol="1" spcCol="1270" anchor="ctr" anchorCtr="0">
          <a:noAutofit/>
        </a:bodyPr>
        <a:lstStyle/>
        <a:p>
          <a:pPr marL="0" lvl="0" indent="0" algn="ctr" defTabSz="800100">
            <a:lnSpc>
              <a:spcPct val="90000"/>
            </a:lnSpc>
            <a:spcBef>
              <a:spcPct val="0"/>
            </a:spcBef>
            <a:spcAft>
              <a:spcPct val="35000"/>
            </a:spcAft>
            <a:buNone/>
          </a:pPr>
          <a:r>
            <a:rPr lang="en-US" sz="1800" kern="1200"/>
            <a:t>Encryption @Rest</a:t>
          </a:r>
        </a:p>
      </dsp:txBody>
      <dsp:txXfrm>
        <a:off x="3411787" y="1358"/>
        <a:ext cx="2434500" cy="1460700"/>
      </dsp:txXfrm>
    </dsp:sp>
    <dsp:sp modelId="{9231236A-86A1-4D24-8B2F-9003BAB0A36E}">
      <dsp:nvSpPr>
        <dsp:cNvPr id="0" name=""/>
        <dsp:cNvSpPr/>
      </dsp:nvSpPr>
      <dsp:spPr>
        <a:xfrm>
          <a:off x="2850052" y="2706624"/>
          <a:ext cx="529335" cy="91440"/>
        </a:xfrm>
        <a:custGeom>
          <a:avLst/>
          <a:gdLst/>
          <a:ahLst/>
          <a:cxnLst/>
          <a:rect l="0" t="0" r="0" b="0"/>
          <a:pathLst>
            <a:path>
              <a:moveTo>
                <a:pt x="0" y="45720"/>
              </a:moveTo>
              <a:lnTo>
                <a:pt x="529335"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00721" y="2749544"/>
        <a:ext cx="27996" cy="5599"/>
      </dsp:txXfrm>
    </dsp:sp>
    <dsp:sp modelId="{3A73CFA7-92C8-4826-B595-FE060AB1C86F}">
      <dsp:nvSpPr>
        <dsp:cNvPr id="0" name=""/>
        <dsp:cNvSpPr/>
      </dsp:nvSpPr>
      <dsp:spPr>
        <a:xfrm>
          <a:off x="417351" y="2021993"/>
          <a:ext cx="2434500" cy="14607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93" tIns="125219" rIns="119293" bIns="125219" numCol="1" spcCol="1270" anchor="ctr" anchorCtr="0">
          <a:noAutofit/>
        </a:bodyPr>
        <a:lstStyle/>
        <a:p>
          <a:pPr marL="0" lvl="0" indent="0" algn="ctr" defTabSz="800100">
            <a:lnSpc>
              <a:spcPct val="90000"/>
            </a:lnSpc>
            <a:spcBef>
              <a:spcPct val="0"/>
            </a:spcBef>
            <a:spcAft>
              <a:spcPct val="35000"/>
            </a:spcAft>
            <a:buNone/>
          </a:pPr>
          <a:r>
            <a:rPr lang="en-US" sz="1800" kern="1200"/>
            <a:t>Encryption in flight</a:t>
          </a:r>
        </a:p>
      </dsp:txBody>
      <dsp:txXfrm>
        <a:off x="417351" y="2021993"/>
        <a:ext cx="2434500" cy="1460700"/>
      </dsp:txXfrm>
    </dsp:sp>
    <dsp:sp modelId="{C2FEEEB9-225B-41A7-9DDF-01D02A2B1F67}">
      <dsp:nvSpPr>
        <dsp:cNvPr id="0" name=""/>
        <dsp:cNvSpPr/>
      </dsp:nvSpPr>
      <dsp:spPr>
        <a:xfrm>
          <a:off x="1634602" y="3480894"/>
          <a:ext cx="2994435" cy="529335"/>
        </a:xfrm>
        <a:custGeom>
          <a:avLst/>
          <a:gdLst/>
          <a:ahLst/>
          <a:cxnLst/>
          <a:rect l="0" t="0" r="0" b="0"/>
          <a:pathLst>
            <a:path>
              <a:moveTo>
                <a:pt x="2994435" y="0"/>
              </a:moveTo>
              <a:lnTo>
                <a:pt x="2994435" y="281767"/>
              </a:lnTo>
              <a:lnTo>
                <a:pt x="0" y="281767"/>
              </a:lnTo>
              <a:lnTo>
                <a:pt x="0" y="529335"/>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55661" y="3742762"/>
        <a:ext cx="152316" cy="5599"/>
      </dsp:txXfrm>
    </dsp:sp>
    <dsp:sp modelId="{1D2DCE25-1305-4E28-B882-2E358C22A768}">
      <dsp:nvSpPr>
        <dsp:cNvPr id="0" name=""/>
        <dsp:cNvSpPr/>
      </dsp:nvSpPr>
      <dsp:spPr>
        <a:xfrm>
          <a:off x="3411787" y="2021993"/>
          <a:ext cx="2434500" cy="14607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93" tIns="125219" rIns="119293" bIns="125219" numCol="1" spcCol="1270" anchor="ctr" anchorCtr="0">
          <a:noAutofit/>
        </a:bodyPr>
        <a:lstStyle/>
        <a:p>
          <a:pPr marL="0" lvl="0" indent="0" algn="ctr" defTabSz="800100">
            <a:lnSpc>
              <a:spcPct val="90000"/>
            </a:lnSpc>
            <a:spcBef>
              <a:spcPct val="0"/>
            </a:spcBef>
            <a:spcAft>
              <a:spcPct val="35000"/>
            </a:spcAft>
            <a:buNone/>
          </a:pPr>
          <a:r>
            <a:rPr lang="en-US" sz="1800" kern="1200"/>
            <a:t>Fine Grained IAM Permissions</a:t>
          </a:r>
        </a:p>
      </dsp:txBody>
      <dsp:txXfrm>
        <a:off x="3411787" y="2021993"/>
        <a:ext cx="2434500" cy="1460700"/>
      </dsp:txXfrm>
    </dsp:sp>
    <dsp:sp modelId="{CEC191D4-DE61-46B2-B40E-832BAF84EB36}">
      <dsp:nvSpPr>
        <dsp:cNvPr id="0" name=""/>
        <dsp:cNvSpPr/>
      </dsp:nvSpPr>
      <dsp:spPr>
        <a:xfrm>
          <a:off x="2850052" y="4727259"/>
          <a:ext cx="529335" cy="91440"/>
        </a:xfrm>
        <a:custGeom>
          <a:avLst/>
          <a:gdLst/>
          <a:ahLst/>
          <a:cxnLst/>
          <a:rect l="0" t="0" r="0" b="0"/>
          <a:pathLst>
            <a:path>
              <a:moveTo>
                <a:pt x="0" y="45720"/>
              </a:moveTo>
              <a:lnTo>
                <a:pt x="529335"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00721" y="4770179"/>
        <a:ext cx="27996" cy="5599"/>
      </dsp:txXfrm>
    </dsp:sp>
    <dsp:sp modelId="{15977BC4-15F8-4A67-BA0B-B9A391771D73}">
      <dsp:nvSpPr>
        <dsp:cNvPr id="0" name=""/>
        <dsp:cNvSpPr/>
      </dsp:nvSpPr>
      <dsp:spPr>
        <a:xfrm>
          <a:off x="417351" y="4042629"/>
          <a:ext cx="2434500" cy="14607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93" tIns="125219" rIns="119293" bIns="125219" numCol="1" spcCol="1270" anchor="ctr" anchorCtr="0">
          <a:noAutofit/>
        </a:bodyPr>
        <a:lstStyle/>
        <a:p>
          <a:pPr marL="0" lvl="0" indent="0" algn="ctr" defTabSz="800100">
            <a:lnSpc>
              <a:spcPct val="90000"/>
            </a:lnSpc>
            <a:spcBef>
              <a:spcPct val="0"/>
            </a:spcBef>
            <a:spcAft>
              <a:spcPct val="35000"/>
            </a:spcAft>
            <a:buNone/>
          </a:pPr>
          <a:r>
            <a:rPr lang="en-US" sz="1800" kern="1200"/>
            <a:t>Workgroups</a:t>
          </a:r>
        </a:p>
      </dsp:txBody>
      <dsp:txXfrm>
        <a:off x="417351" y="4042629"/>
        <a:ext cx="2434500" cy="1460700"/>
      </dsp:txXfrm>
    </dsp:sp>
    <dsp:sp modelId="{EE43399E-E966-4BBC-9F39-7F9F6FEF86D0}">
      <dsp:nvSpPr>
        <dsp:cNvPr id="0" name=""/>
        <dsp:cNvSpPr/>
      </dsp:nvSpPr>
      <dsp:spPr>
        <a:xfrm>
          <a:off x="3411787" y="4042629"/>
          <a:ext cx="2434500" cy="14607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93" tIns="125219" rIns="119293" bIns="125219" numCol="1" spcCol="1270" anchor="ctr" anchorCtr="0">
          <a:noAutofit/>
        </a:bodyPr>
        <a:lstStyle/>
        <a:p>
          <a:pPr marL="0" lvl="0" indent="0" algn="ctr" defTabSz="800100">
            <a:lnSpc>
              <a:spcPct val="90000"/>
            </a:lnSpc>
            <a:spcBef>
              <a:spcPct val="0"/>
            </a:spcBef>
            <a:spcAft>
              <a:spcPct val="35000"/>
            </a:spcAft>
            <a:buNone/>
          </a:pPr>
          <a:r>
            <a:rPr lang="en-US" sz="1800" kern="1200"/>
            <a:t>Security on Glue Data Catalog</a:t>
          </a:r>
        </a:p>
      </dsp:txBody>
      <dsp:txXfrm>
        <a:off x="3411787" y="4042629"/>
        <a:ext cx="2434500" cy="1460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314BE-4C2E-6749-BB58-F383D9DC9110}">
      <dsp:nvSpPr>
        <dsp:cNvPr id="0" name=""/>
        <dsp:cNvSpPr/>
      </dsp:nvSpPr>
      <dsp:spPr>
        <a:xfrm>
          <a:off x="0" y="839592"/>
          <a:ext cx="6513603"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Compress Files (see format specifics)</a:t>
          </a:r>
        </a:p>
      </dsp:txBody>
      <dsp:txXfrm>
        <a:off x="37467" y="877059"/>
        <a:ext cx="6438669" cy="692586"/>
      </dsp:txXfrm>
    </dsp:sp>
    <dsp:sp modelId="{DC5A9C72-57AC-C24A-BED4-4B04C3A52632}">
      <dsp:nvSpPr>
        <dsp:cNvPr id="0" name=""/>
        <dsp:cNvSpPr/>
      </dsp:nvSpPr>
      <dsp:spPr>
        <a:xfrm>
          <a:off x="0" y="1699272"/>
          <a:ext cx="6513603"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Partition Information</a:t>
          </a:r>
        </a:p>
      </dsp:txBody>
      <dsp:txXfrm>
        <a:off x="37467" y="1736739"/>
        <a:ext cx="6438669" cy="692586"/>
      </dsp:txXfrm>
    </dsp:sp>
    <dsp:sp modelId="{A0C89586-708B-2A41-9370-D81320B5FC31}">
      <dsp:nvSpPr>
        <dsp:cNvPr id="0" name=""/>
        <dsp:cNvSpPr/>
      </dsp:nvSpPr>
      <dsp:spPr>
        <a:xfrm>
          <a:off x="0" y="2558952"/>
          <a:ext cx="6513603"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Use Columnar Format</a:t>
          </a:r>
        </a:p>
      </dsp:txBody>
      <dsp:txXfrm>
        <a:off x="37467" y="2596419"/>
        <a:ext cx="6438669" cy="692586"/>
      </dsp:txXfrm>
    </dsp:sp>
    <dsp:sp modelId="{79BF743E-67E7-234F-8FBF-FAA290233433}">
      <dsp:nvSpPr>
        <dsp:cNvPr id="0" name=""/>
        <dsp:cNvSpPr/>
      </dsp:nvSpPr>
      <dsp:spPr>
        <a:xfrm>
          <a:off x="0" y="3418633"/>
          <a:ext cx="6513603"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Consider Extract Step</a:t>
          </a:r>
        </a:p>
      </dsp:txBody>
      <dsp:txXfrm>
        <a:off x="37467" y="3456100"/>
        <a:ext cx="6438669" cy="692586"/>
      </dsp:txXfrm>
    </dsp:sp>
    <dsp:sp modelId="{595F40DE-4F91-7649-BAB9-0A4F3E02DD1A}">
      <dsp:nvSpPr>
        <dsp:cNvPr id="0" name=""/>
        <dsp:cNvSpPr/>
      </dsp:nvSpPr>
      <dsp:spPr>
        <a:xfrm>
          <a:off x="0" y="4278313"/>
          <a:ext cx="6513603" cy="7675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Frequently Used Athena Queries </a:t>
          </a:r>
        </a:p>
      </dsp:txBody>
      <dsp:txXfrm>
        <a:off x="37467" y="4315780"/>
        <a:ext cx="6438669" cy="69258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93E3A-26EC-6845-8831-7EA98D82BEBD}" type="datetimeFigureOut">
              <a:rPr lang="en-US" smtClean="0"/>
              <a:t>11/24/2022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335D9-5EAB-D849-8517-A6D4CA2A4987}" type="slidenum">
              <a:rPr lang="en-US" smtClean="0"/>
              <a:t>‹#›</a:t>
            </a:fld>
            <a:endParaRPr lang="en-US"/>
          </a:p>
        </p:txBody>
      </p:sp>
    </p:spTree>
    <p:extLst>
      <p:ext uri="{BB962C8B-B14F-4D97-AF65-F5344CB8AC3E}">
        <p14:creationId xmlns:p14="http://schemas.microsoft.com/office/powerpoint/2010/main" val="1955663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dirty="0"/>
              <a:t>Presenter</a:t>
            </a:r>
          </a:p>
          <a:p>
            <a:r>
              <a:rPr dirty="0"/>
              <a:t>2018-07-23 15:23:32</a:t>
            </a:r>
          </a:p>
          <a:p>
            <a:r>
              <a:rPr dirty="0"/>
              <a:t>--------------------------------------------</a:t>
            </a:r>
          </a:p>
          <a:p>
            <a:r>
              <a:rPr dirty="0"/>
              <a:t>Be brief but don’t rush!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t>Presenter</a:t>
            </a:r>
          </a:p>
          <a:p>
            <a:r>
              <a:t>2018-07-23 15:23:33</a:t>
            </a:r>
          </a:p>
          <a:p>
            <a:r>
              <a:t>--------------------------------------------</a:t>
            </a:r>
          </a:p>
          <a:p>
            <a:r>
              <a:t>Key concepts: </a:t>
            </a:r>
          </a:p>
          <a:p>
            <a:r>
              <a:t>Briefly discuss Bloom’s taxonomy</a:t>
            </a:r>
          </a:p>
          <a:p>
            <a:r>
              <a:t>Benjamin Bloom was an American  educational psychologist  </a:t>
            </a:r>
          </a:p>
          <a:p>
            <a:r>
              <a:t>Simply put, Bloom’s Taxonomy helps  teachers categorize learning  objectives and, from there,  assess learning achievements  The DevOps Foundation exam  will contain Bloom 1 questions  that test learning participants’  knowledge of DevOps concepts  The exam will also contain  Bloom 2 questions that test their  comprehension of these  concepts</a:t>
            </a:r>
          </a:p>
          <a:p>
            <a:r>
              <a:t>Bloom 2 questions are more example  oriented, and require that  learners think about what they’ve  learned and demonstrate their  understanding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9335D9-5EAB-D849-8517-A6D4CA2A4987}" type="slidenum">
              <a:rPr lang="en-US" smtClean="0"/>
              <a:t>11</a:t>
            </a:fld>
            <a:endParaRPr lang="en-US"/>
          </a:p>
        </p:txBody>
      </p:sp>
    </p:spTree>
    <p:extLst>
      <p:ext uri="{BB962C8B-B14F-4D97-AF65-F5344CB8AC3E}">
        <p14:creationId xmlns:p14="http://schemas.microsoft.com/office/powerpoint/2010/main" val="3758025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9335D9-5EAB-D849-8517-A6D4CA2A4987}" type="slidenum">
              <a:rPr lang="en-US" smtClean="0"/>
              <a:t>15</a:t>
            </a:fld>
            <a:endParaRPr lang="en-US"/>
          </a:p>
        </p:txBody>
      </p:sp>
    </p:spTree>
    <p:extLst>
      <p:ext uri="{BB962C8B-B14F-4D97-AF65-F5344CB8AC3E}">
        <p14:creationId xmlns:p14="http://schemas.microsoft.com/office/powerpoint/2010/main" val="1048894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9335D9-5EAB-D849-8517-A6D4CA2A4987}" type="slidenum">
              <a:rPr lang="en-US" smtClean="0"/>
              <a:t>16</a:t>
            </a:fld>
            <a:endParaRPr lang="en-US"/>
          </a:p>
        </p:txBody>
      </p:sp>
    </p:spTree>
    <p:extLst>
      <p:ext uri="{BB962C8B-B14F-4D97-AF65-F5344CB8AC3E}">
        <p14:creationId xmlns:p14="http://schemas.microsoft.com/office/powerpoint/2010/main" val="370899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9335D9-5EAB-D849-8517-A6D4CA2A4987}" type="slidenum">
              <a:rPr lang="en-US" smtClean="0"/>
              <a:t>23</a:t>
            </a:fld>
            <a:endParaRPr lang="en-US"/>
          </a:p>
        </p:txBody>
      </p:sp>
    </p:spTree>
    <p:extLst>
      <p:ext uri="{BB962C8B-B14F-4D97-AF65-F5344CB8AC3E}">
        <p14:creationId xmlns:p14="http://schemas.microsoft.com/office/powerpoint/2010/main" val="1103256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9335D9-5EAB-D849-8517-A6D4CA2A4987}" type="slidenum">
              <a:rPr lang="en-US" smtClean="0"/>
              <a:t>25</a:t>
            </a:fld>
            <a:endParaRPr lang="en-US"/>
          </a:p>
        </p:txBody>
      </p:sp>
    </p:spTree>
    <p:extLst>
      <p:ext uri="{BB962C8B-B14F-4D97-AF65-F5344CB8AC3E}">
        <p14:creationId xmlns:p14="http://schemas.microsoft.com/office/powerpoint/2010/main" val="1206191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9335D9-5EAB-D849-8517-A6D4CA2A4987}" type="slidenum">
              <a:rPr lang="en-US" smtClean="0"/>
              <a:t>32</a:t>
            </a:fld>
            <a:endParaRPr lang="en-US"/>
          </a:p>
        </p:txBody>
      </p:sp>
    </p:spTree>
    <p:extLst>
      <p:ext uri="{BB962C8B-B14F-4D97-AF65-F5344CB8AC3E}">
        <p14:creationId xmlns:p14="http://schemas.microsoft.com/office/powerpoint/2010/main" val="3043275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92B58-95FB-2942-81EB-75DA223595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E7ADAF-FABE-AA4F-B82B-FAE1F125FC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2CC79A-BB1B-2E48-9D90-78E39B3E6B64}"/>
              </a:ext>
            </a:extLst>
          </p:cNvPr>
          <p:cNvSpPr>
            <a:spLocks noGrp="1"/>
          </p:cNvSpPr>
          <p:nvPr>
            <p:ph type="dt" sz="half" idx="10"/>
          </p:nvPr>
        </p:nvSpPr>
        <p:spPr/>
        <p:txBody>
          <a:bodyPr/>
          <a:lstStyle/>
          <a:p>
            <a:fld id="{DEB916E9-A022-A542-A800-74684A8DA4BA}" type="datetimeFigureOut">
              <a:rPr lang="en-US" smtClean="0"/>
              <a:t>11/24/2022</a:t>
            </a:fld>
            <a:endParaRPr lang="en-US"/>
          </a:p>
        </p:txBody>
      </p:sp>
      <p:sp>
        <p:nvSpPr>
          <p:cNvPr id="5" name="Footer Placeholder 4">
            <a:extLst>
              <a:ext uri="{FF2B5EF4-FFF2-40B4-BE49-F238E27FC236}">
                <a16:creationId xmlns:a16="http://schemas.microsoft.com/office/drawing/2014/main" id="{5497DE61-85EA-C949-B009-ADD298E7A6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D59E0-C475-324E-B2EB-01AD4C585224}"/>
              </a:ext>
            </a:extLst>
          </p:cNvPr>
          <p:cNvSpPr>
            <a:spLocks noGrp="1"/>
          </p:cNvSpPr>
          <p:nvPr>
            <p:ph type="sldNum" sz="quarter" idx="12"/>
          </p:nvPr>
        </p:nvSpPr>
        <p:spPr/>
        <p:txBody>
          <a:bodyPr/>
          <a:lstStyle/>
          <a:p>
            <a:fld id="{AC424A13-CF16-5043-A9EA-DE164810C463}" type="slidenum">
              <a:rPr lang="en-US" smtClean="0"/>
              <a:t>‹#›</a:t>
            </a:fld>
            <a:endParaRPr lang="en-US"/>
          </a:p>
        </p:txBody>
      </p:sp>
    </p:spTree>
    <p:extLst>
      <p:ext uri="{BB962C8B-B14F-4D97-AF65-F5344CB8AC3E}">
        <p14:creationId xmlns:p14="http://schemas.microsoft.com/office/powerpoint/2010/main" val="1314774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F738F-2364-194D-AF80-B203CAD601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8DD662-AF18-584C-830C-C993097003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BEC056-AF22-C34A-878E-2271DE9BECA3}"/>
              </a:ext>
            </a:extLst>
          </p:cNvPr>
          <p:cNvSpPr>
            <a:spLocks noGrp="1"/>
          </p:cNvSpPr>
          <p:nvPr>
            <p:ph type="dt" sz="half" idx="10"/>
          </p:nvPr>
        </p:nvSpPr>
        <p:spPr/>
        <p:txBody>
          <a:bodyPr/>
          <a:lstStyle/>
          <a:p>
            <a:fld id="{DEB916E9-A022-A542-A800-74684A8DA4BA}" type="datetimeFigureOut">
              <a:rPr lang="en-US" smtClean="0"/>
              <a:t>11/24/2022</a:t>
            </a:fld>
            <a:endParaRPr lang="en-US"/>
          </a:p>
        </p:txBody>
      </p:sp>
      <p:sp>
        <p:nvSpPr>
          <p:cNvPr id="5" name="Footer Placeholder 4">
            <a:extLst>
              <a:ext uri="{FF2B5EF4-FFF2-40B4-BE49-F238E27FC236}">
                <a16:creationId xmlns:a16="http://schemas.microsoft.com/office/drawing/2014/main" id="{C10B12B0-24D0-CC48-8007-A69598271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AB4CA8-7562-E44E-AB6A-389D00DD46A8}"/>
              </a:ext>
            </a:extLst>
          </p:cNvPr>
          <p:cNvSpPr>
            <a:spLocks noGrp="1"/>
          </p:cNvSpPr>
          <p:nvPr>
            <p:ph type="sldNum" sz="quarter" idx="12"/>
          </p:nvPr>
        </p:nvSpPr>
        <p:spPr/>
        <p:txBody>
          <a:bodyPr/>
          <a:lstStyle/>
          <a:p>
            <a:fld id="{AC424A13-CF16-5043-A9EA-DE164810C463}" type="slidenum">
              <a:rPr lang="en-US" smtClean="0"/>
              <a:t>‹#›</a:t>
            </a:fld>
            <a:endParaRPr lang="en-US"/>
          </a:p>
        </p:txBody>
      </p:sp>
    </p:spTree>
    <p:extLst>
      <p:ext uri="{BB962C8B-B14F-4D97-AF65-F5344CB8AC3E}">
        <p14:creationId xmlns:p14="http://schemas.microsoft.com/office/powerpoint/2010/main" val="1689996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C0E93A-C057-4545-B1C8-86940DF1C8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AECF5F-CBB8-DA40-96E6-CE795F95B6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F998EB-22A2-3740-8576-E87F709BA1A7}"/>
              </a:ext>
            </a:extLst>
          </p:cNvPr>
          <p:cNvSpPr>
            <a:spLocks noGrp="1"/>
          </p:cNvSpPr>
          <p:nvPr>
            <p:ph type="dt" sz="half" idx="10"/>
          </p:nvPr>
        </p:nvSpPr>
        <p:spPr/>
        <p:txBody>
          <a:bodyPr/>
          <a:lstStyle/>
          <a:p>
            <a:fld id="{DEB916E9-A022-A542-A800-74684A8DA4BA}" type="datetimeFigureOut">
              <a:rPr lang="en-US" smtClean="0"/>
              <a:t>11/24/2022</a:t>
            </a:fld>
            <a:endParaRPr lang="en-US"/>
          </a:p>
        </p:txBody>
      </p:sp>
      <p:sp>
        <p:nvSpPr>
          <p:cNvPr id="5" name="Footer Placeholder 4">
            <a:extLst>
              <a:ext uri="{FF2B5EF4-FFF2-40B4-BE49-F238E27FC236}">
                <a16:creationId xmlns:a16="http://schemas.microsoft.com/office/drawing/2014/main" id="{FBD56649-8A3B-E04B-B320-058B176E5A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EDFD2F-E51C-A84D-A351-89D52AA0B719}"/>
              </a:ext>
            </a:extLst>
          </p:cNvPr>
          <p:cNvSpPr>
            <a:spLocks noGrp="1"/>
          </p:cNvSpPr>
          <p:nvPr>
            <p:ph type="sldNum" sz="quarter" idx="12"/>
          </p:nvPr>
        </p:nvSpPr>
        <p:spPr/>
        <p:txBody>
          <a:bodyPr/>
          <a:lstStyle/>
          <a:p>
            <a:fld id="{AC424A13-CF16-5043-A9EA-DE164810C463}" type="slidenum">
              <a:rPr lang="en-US" smtClean="0"/>
              <a:t>‹#›</a:t>
            </a:fld>
            <a:endParaRPr lang="en-US"/>
          </a:p>
        </p:txBody>
      </p:sp>
    </p:spTree>
    <p:extLst>
      <p:ext uri="{BB962C8B-B14F-4D97-AF65-F5344CB8AC3E}">
        <p14:creationId xmlns:p14="http://schemas.microsoft.com/office/powerpoint/2010/main" val="1480160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23F9A-08BF-6047-80E8-A074E6A133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E410EB-77A8-F24E-A31C-806A117961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3054D-FBB2-F444-9A71-91F055AA5939}"/>
              </a:ext>
            </a:extLst>
          </p:cNvPr>
          <p:cNvSpPr>
            <a:spLocks noGrp="1"/>
          </p:cNvSpPr>
          <p:nvPr>
            <p:ph type="dt" sz="half" idx="10"/>
          </p:nvPr>
        </p:nvSpPr>
        <p:spPr/>
        <p:txBody>
          <a:bodyPr/>
          <a:lstStyle/>
          <a:p>
            <a:fld id="{DEB916E9-A022-A542-A800-74684A8DA4BA}" type="datetimeFigureOut">
              <a:rPr lang="en-US" smtClean="0"/>
              <a:t>11/24/2022</a:t>
            </a:fld>
            <a:endParaRPr lang="en-US"/>
          </a:p>
        </p:txBody>
      </p:sp>
      <p:sp>
        <p:nvSpPr>
          <p:cNvPr id="5" name="Footer Placeholder 4">
            <a:extLst>
              <a:ext uri="{FF2B5EF4-FFF2-40B4-BE49-F238E27FC236}">
                <a16:creationId xmlns:a16="http://schemas.microsoft.com/office/drawing/2014/main" id="{8102CCE2-735F-6040-968A-5CA9BC1F7A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3E889A-C043-5841-BA6F-A6351CD0D00D}"/>
              </a:ext>
            </a:extLst>
          </p:cNvPr>
          <p:cNvSpPr>
            <a:spLocks noGrp="1"/>
          </p:cNvSpPr>
          <p:nvPr>
            <p:ph type="sldNum" sz="quarter" idx="12"/>
          </p:nvPr>
        </p:nvSpPr>
        <p:spPr/>
        <p:txBody>
          <a:bodyPr/>
          <a:lstStyle/>
          <a:p>
            <a:fld id="{AC424A13-CF16-5043-A9EA-DE164810C463}" type="slidenum">
              <a:rPr lang="en-US" smtClean="0"/>
              <a:t>‹#›</a:t>
            </a:fld>
            <a:endParaRPr lang="en-US"/>
          </a:p>
        </p:txBody>
      </p:sp>
    </p:spTree>
    <p:extLst>
      <p:ext uri="{BB962C8B-B14F-4D97-AF65-F5344CB8AC3E}">
        <p14:creationId xmlns:p14="http://schemas.microsoft.com/office/powerpoint/2010/main" val="2325169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724B7-AE1F-B844-A670-570C430247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62A34A-5BD9-B641-AB42-61D12B265F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CEB41F-D09D-764A-A49B-CCFE29DD9E51}"/>
              </a:ext>
            </a:extLst>
          </p:cNvPr>
          <p:cNvSpPr>
            <a:spLocks noGrp="1"/>
          </p:cNvSpPr>
          <p:nvPr>
            <p:ph type="dt" sz="half" idx="10"/>
          </p:nvPr>
        </p:nvSpPr>
        <p:spPr/>
        <p:txBody>
          <a:bodyPr/>
          <a:lstStyle/>
          <a:p>
            <a:fld id="{DEB916E9-A022-A542-A800-74684A8DA4BA}" type="datetimeFigureOut">
              <a:rPr lang="en-US" smtClean="0"/>
              <a:t>11/24/2022</a:t>
            </a:fld>
            <a:endParaRPr lang="en-US"/>
          </a:p>
        </p:txBody>
      </p:sp>
      <p:sp>
        <p:nvSpPr>
          <p:cNvPr id="5" name="Footer Placeholder 4">
            <a:extLst>
              <a:ext uri="{FF2B5EF4-FFF2-40B4-BE49-F238E27FC236}">
                <a16:creationId xmlns:a16="http://schemas.microsoft.com/office/drawing/2014/main" id="{18927D19-6037-2548-9EE1-A0579A8E0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D8D042-C8F7-C943-A97A-4EFEC14148EB}"/>
              </a:ext>
            </a:extLst>
          </p:cNvPr>
          <p:cNvSpPr>
            <a:spLocks noGrp="1"/>
          </p:cNvSpPr>
          <p:nvPr>
            <p:ph type="sldNum" sz="quarter" idx="12"/>
          </p:nvPr>
        </p:nvSpPr>
        <p:spPr/>
        <p:txBody>
          <a:bodyPr/>
          <a:lstStyle/>
          <a:p>
            <a:fld id="{AC424A13-CF16-5043-A9EA-DE164810C463}" type="slidenum">
              <a:rPr lang="en-US" smtClean="0"/>
              <a:t>‹#›</a:t>
            </a:fld>
            <a:endParaRPr lang="en-US"/>
          </a:p>
        </p:txBody>
      </p:sp>
    </p:spTree>
    <p:extLst>
      <p:ext uri="{BB962C8B-B14F-4D97-AF65-F5344CB8AC3E}">
        <p14:creationId xmlns:p14="http://schemas.microsoft.com/office/powerpoint/2010/main" val="1076825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7936-FD63-1045-A105-C4AB601535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6CF396-4A64-CC45-AFD6-76C60ADE4F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DEBA92-BEB0-D24D-BACC-443832DC0B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D515E6-770C-8C44-BF88-CB76883B972E}"/>
              </a:ext>
            </a:extLst>
          </p:cNvPr>
          <p:cNvSpPr>
            <a:spLocks noGrp="1"/>
          </p:cNvSpPr>
          <p:nvPr>
            <p:ph type="dt" sz="half" idx="10"/>
          </p:nvPr>
        </p:nvSpPr>
        <p:spPr/>
        <p:txBody>
          <a:bodyPr/>
          <a:lstStyle/>
          <a:p>
            <a:fld id="{DEB916E9-A022-A542-A800-74684A8DA4BA}" type="datetimeFigureOut">
              <a:rPr lang="en-US" smtClean="0"/>
              <a:t>11/24/2022</a:t>
            </a:fld>
            <a:endParaRPr lang="en-US"/>
          </a:p>
        </p:txBody>
      </p:sp>
      <p:sp>
        <p:nvSpPr>
          <p:cNvPr id="6" name="Footer Placeholder 5">
            <a:extLst>
              <a:ext uri="{FF2B5EF4-FFF2-40B4-BE49-F238E27FC236}">
                <a16:creationId xmlns:a16="http://schemas.microsoft.com/office/drawing/2014/main" id="{67EA78A8-8080-B64A-A415-4F7438EB7C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35DBAA-7C17-C14B-A108-D1C043FF3460}"/>
              </a:ext>
            </a:extLst>
          </p:cNvPr>
          <p:cNvSpPr>
            <a:spLocks noGrp="1"/>
          </p:cNvSpPr>
          <p:nvPr>
            <p:ph type="sldNum" sz="quarter" idx="12"/>
          </p:nvPr>
        </p:nvSpPr>
        <p:spPr/>
        <p:txBody>
          <a:bodyPr/>
          <a:lstStyle/>
          <a:p>
            <a:fld id="{AC424A13-CF16-5043-A9EA-DE164810C463}" type="slidenum">
              <a:rPr lang="en-US" smtClean="0"/>
              <a:t>‹#›</a:t>
            </a:fld>
            <a:endParaRPr lang="en-US"/>
          </a:p>
        </p:txBody>
      </p:sp>
    </p:spTree>
    <p:extLst>
      <p:ext uri="{BB962C8B-B14F-4D97-AF65-F5344CB8AC3E}">
        <p14:creationId xmlns:p14="http://schemas.microsoft.com/office/powerpoint/2010/main" val="4124870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0D40-D999-B246-9EAB-F5F00A88F9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3F0241-D7F2-904F-8998-F2D26F2026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A859D4-A7E4-DF43-A1FA-5DD637AE89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AC73EE-7CF2-E74D-8497-3AD373E8DD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1A65EC-73D7-AD45-BAAD-C08D31976B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CCE0FA-95FD-1845-BCEB-F466F54C700F}"/>
              </a:ext>
            </a:extLst>
          </p:cNvPr>
          <p:cNvSpPr>
            <a:spLocks noGrp="1"/>
          </p:cNvSpPr>
          <p:nvPr>
            <p:ph type="dt" sz="half" idx="10"/>
          </p:nvPr>
        </p:nvSpPr>
        <p:spPr/>
        <p:txBody>
          <a:bodyPr/>
          <a:lstStyle/>
          <a:p>
            <a:fld id="{DEB916E9-A022-A542-A800-74684A8DA4BA}" type="datetimeFigureOut">
              <a:rPr lang="en-US" smtClean="0"/>
              <a:t>11/24/2022</a:t>
            </a:fld>
            <a:endParaRPr lang="en-US"/>
          </a:p>
        </p:txBody>
      </p:sp>
      <p:sp>
        <p:nvSpPr>
          <p:cNvPr id="8" name="Footer Placeholder 7">
            <a:extLst>
              <a:ext uri="{FF2B5EF4-FFF2-40B4-BE49-F238E27FC236}">
                <a16:creationId xmlns:a16="http://schemas.microsoft.com/office/drawing/2014/main" id="{1FD34D45-EF02-8548-AAEA-CA730A6B85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00CBDC-6E8E-F54D-B9C5-50AFB0482F2E}"/>
              </a:ext>
            </a:extLst>
          </p:cNvPr>
          <p:cNvSpPr>
            <a:spLocks noGrp="1"/>
          </p:cNvSpPr>
          <p:nvPr>
            <p:ph type="sldNum" sz="quarter" idx="12"/>
          </p:nvPr>
        </p:nvSpPr>
        <p:spPr/>
        <p:txBody>
          <a:bodyPr/>
          <a:lstStyle/>
          <a:p>
            <a:fld id="{AC424A13-CF16-5043-A9EA-DE164810C463}" type="slidenum">
              <a:rPr lang="en-US" smtClean="0"/>
              <a:t>‹#›</a:t>
            </a:fld>
            <a:endParaRPr lang="en-US"/>
          </a:p>
        </p:txBody>
      </p:sp>
    </p:spTree>
    <p:extLst>
      <p:ext uri="{BB962C8B-B14F-4D97-AF65-F5344CB8AC3E}">
        <p14:creationId xmlns:p14="http://schemas.microsoft.com/office/powerpoint/2010/main" val="2952108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70B55-A9A8-6E4B-B2CA-2EDFA8AF84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C2D751-11FB-1548-BE83-0A7371C16041}"/>
              </a:ext>
            </a:extLst>
          </p:cNvPr>
          <p:cNvSpPr>
            <a:spLocks noGrp="1"/>
          </p:cNvSpPr>
          <p:nvPr>
            <p:ph type="dt" sz="half" idx="10"/>
          </p:nvPr>
        </p:nvSpPr>
        <p:spPr/>
        <p:txBody>
          <a:bodyPr/>
          <a:lstStyle/>
          <a:p>
            <a:fld id="{DEB916E9-A022-A542-A800-74684A8DA4BA}" type="datetimeFigureOut">
              <a:rPr lang="en-US" smtClean="0"/>
              <a:t>11/24/2022</a:t>
            </a:fld>
            <a:endParaRPr lang="en-US"/>
          </a:p>
        </p:txBody>
      </p:sp>
      <p:sp>
        <p:nvSpPr>
          <p:cNvPr id="4" name="Footer Placeholder 3">
            <a:extLst>
              <a:ext uri="{FF2B5EF4-FFF2-40B4-BE49-F238E27FC236}">
                <a16:creationId xmlns:a16="http://schemas.microsoft.com/office/drawing/2014/main" id="{71310F3E-80C3-494C-A1EB-34DDFBA864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C303DC-21A3-1B49-8566-570941B0DE36}"/>
              </a:ext>
            </a:extLst>
          </p:cNvPr>
          <p:cNvSpPr>
            <a:spLocks noGrp="1"/>
          </p:cNvSpPr>
          <p:nvPr>
            <p:ph type="sldNum" sz="quarter" idx="12"/>
          </p:nvPr>
        </p:nvSpPr>
        <p:spPr/>
        <p:txBody>
          <a:bodyPr/>
          <a:lstStyle/>
          <a:p>
            <a:fld id="{AC424A13-CF16-5043-A9EA-DE164810C463}" type="slidenum">
              <a:rPr lang="en-US" smtClean="0"/>
              <a:t>‹#›</a:t>
            </a:fld>
            <a:endParaRPr lang="en-US"/>
          </a:p>
        </p:txBody>
      </p:sp>
    </p:spTree>
    <p:extLst>
      <p:ext uri="{BB962C8B-B14F-4D97-AF65-F5344CB8AC3E}">
        <p14:creationId xmlns:p14="http://schemas.microsoft.com/office/powerpoint/2010/main" val="4191574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215522-7D30-064F-8B0B-A3265F25A0C9}"/>
              </a:ext>
            </a:extLst>
          </p:cNvPr>
          <p:cNvSpPr>
            <a:spLocks noGrp="1"/>
          </p:cNvSpPr>
          <p:nvPr>
            <p:ph type="dt" sz="half" idx="10"/>
          </p:nvPr>
        </p:nvSpPr>
        <p:spPr/>
        <p:txBody>
          <a:bodyPr/>
          <a:lstStyle/>
          <a:p>
            <a:fld id="{DEB916E9-A022-A542-A800-74684A8DA4BA}" type="datetimeFigureOut">
              <a:rPr lang="en-US" smtClean="0"/>
              <a:t>11/24/2022</a:t>
            </a:fld>
            <a:endParaRPr lang="en-US"/>
          </a:p>
        </p:txBody>
      </p:sp>
      <p:sp>
        <p:nvSpPr>
          <p:cNvPr id="3" name="Footer Placeholder 2">
            <a:extLst>
              <a:ext uri="{FF2B5EF4-FFF2-40B4-BE49-F238E27FC236}">
                <a16:creationId xmlns:a16="http://schemas.microsoft.com/office/drawing/2014/main" id="{3A8BDDED-4A39-3B4B-8002-4582A3F6C6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07E696-8D06-8442-B2F0-3F1508AD6B2E}"/>
              </a:ext>
            </a:extLst>
          </p:cNvPr>
          <p:cNvSpPr>
            <a:spLocks noGrp="1"/>
          </p:cNvSpPr>
          <p:nvPr>
            <p:ph type="sldNum" sz="quarter" idx="12"/>
          </p:nvPr>
        </p:nvSpPr>
        <p:spPr/>
        <p:txBody>
          <a:bodyPr/>
          <a:lstStyle/>
          <a:p>
            <a:fld id="{AC424A13-CF16-5043-A9EA-DE164810C463}" type="slidenum">
              <a:rPr lang="en-US" smtClean="0"/>
              <a:t>‹#›</a:t>
            </a:fld>
            <a:endParaRPr lang="en-US"/>
          </a:p>
        </p:txBody>
      </p:sp>
    </p:spTree>
    <p:extLst>
      <p:ext uri="{BB962C8B-B14F-4D97-AF65-F5344CB8AC3E}">
        <p14:creationId xmlns:p14="http://schemas.microsoft.com/office/powerpoint/2010/main" val="2758113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A04D5-5BBD-BC41-9892-A685BB46CF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B28E50-FC8C-5549-88A8-2887A86D2C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4F4B2D-11B1-1640-9ACA-5C39FC2FE1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943776-393A-1247-8082-B09B93CB96BF}"/>
              </a:ext>
            </a:extLst>
          </p:cNvPr>
          <p:cNvSpPr>
            <a:spLocks noGrp="1"/>
          </p:cNvSpPr>
          <p:nvPr>
            <p:ph type="dt" sz="half" idx="10"/>
          </p:nvPr>
        </p:nvSpPr>
        <p:spPr/>
        <p:txBody>
          <a:bodyPr/>
          <a:lstStyle/>
          <a:p>
            <a:fld id="{DEB916E9-A022-A542-A800-74684A8DA4BA}" type="datetimeFigureOut">
              <a:rPr lang="en-US" smtClean="0"/>
              <a:t>11/24/2022</a:t>
            </a:fld>
            <a:endParaRPr lang="en-US"/>
          </a:p>
        </p:txBody>
      </p:sp>
      <p:sp>
        <p:nvSpPr>
          <p:cNvPr id="6" name="Footer Placeholder 5">
            <a:extLst>
              <a:ext uri="{FF2B5EF4-FFF2-40B4-BE49-F238E27FC236}">
                <a16:creationId xmlns:a16="http://schemas.microsoft.com/office/drawing/2014/main" id="{5F679F64-6AB4-2141-BB8C-C22F0DB9D9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E0ED98-2016-214D-A2CA-27FC9642B9A3}"/>
              </a:ext>
            </a:extLst>
          </p:cNvPr>
          <p:cNvSpPr>
            <a:spLocks noGrp="1"/>
          </p:cNvSpPr>
          <p:nvPr>
            <p:ph type="sldNum" sz="quarter" idx="12"/>
          </p:nvPr>
        </p:nvSpPr>
        <p:spPr/>
        <p:txBody>
          <a:bodyPr/>
          <a:lstStyle/>
          <a:p>
            <a:fld id="{AC424A13-CF16-5043-A9EA-DE164810C463}" type="slidenum">
              <a:rPr lang="en-US" smtClean="0"/>
              <a:t>‹#›</a:t>
            </a:fld>
            <a:endParaRPr lang="en-US"/>
          </a:p>
        </p:txBody>
      </p:sp>
    </p:spTree>
    <p:extLst>
      <p:ext uri="{BB962C8B-B14F-4D97-AF65-F5344CB8AC3E}">
        <p14:creationId xmlns:p14="http://schemas.microsoft.com/office/powerpoint/2010/main" val="1326076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1DC45-A90E-FA41-835D-6B1BDCD303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991DEE-CC1C-8149-B464-57CBCF8611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B2DA0E-4615-2847-A932-56CFE9C049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E918E8-AE7D-DF4E-858C-A63A30BD6788}"/>
              </a:ext>
            </a:extLst>
          </p:cNvPr>
          <p:cNvSpPr>
            <a:spLocks noGrp="1"/>
          </p:cNvSpPr>
          <p:nvPr>
            <p:ph type="dt" sz="half" idx="10"/>
          </p:nvPr>
        </p:nvSpPr>
        <p:spPr/>
        <p:txBody>
          <a:bodyPr/>
          <a:lstStyle/>
          <a:p>
            <a:fld id="{DEB916E9-A022-A542-A800-74684A8DA4BA}" type="datetimeFigureOut">
              <a:rPr lang="en-US" smtClean="0"/>
              <a:t>11/24/2022</a:t>
            </a:fld>
            <a:endParaRPr lang="en-US"/>
          </a:p>
        </p:txBody>
      </p:sp>
      <p:sp>
        <p:nvSpPr>
          <p:cNvPr id="6" name="Footer Placeholder 5">
            <a:extLst>
              <a:ext uri="{FF2B5EF4-FFF2-40B4-BE49-F238E27FC236}">
                <a16:creationId xmlns:a16="http://schemas.microsoft.com/office/drawing/2014/main" id="{D06F86D0-AD78-8343-B189-18EBC9150B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98583D-A524-C64F-BFC2-61316AD3B371}"/>
              </a:ext>
            </a:extLst>
          </p:cNvPr>
          <p:cNvSpPr>
            <a:spLocks noGrp="1"/>
          </p:cNvSpPr>
          <p:nvPr>
            <p:ph type="sldNum" sz="quarter" idx="12"/>
          </p:nvPr>
        </p:nvSpPr>
        <p:spPr/>
        <p:txBody>
          <a:bodyPr/>
          <a:lstStyle/>
          <a:p>
            <a:fld id="{AC424A13-CF16-5043-A9EA-DE164810C463}" type="slidenum">
              <a:rPr lang="en-US" smtClean="0"/>
              <a:t>‹#›</a:t>
            </a:fld>
            <a:endParaRPr lang="en-US"/>
          </a:p>
        </p:txBody>
      </p:sp>
    </p:spTree>
    <p:extLst>
      <p:ext uri="{BB962C8B-B14F-4D97-AF65-F5344CB8AC3E}">
        <p14:creationId xmlns:p14="http://schemas.microsoft.com/office/powerpoint/2010/main" val="2107117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83595B-448D-0342-9C89-7ADF729BD3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36426-F356-1E47-9443-3A3AC2FF03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0F8450-8A5E-564C-B93D-DF7ED98080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916E9-A022-A542-A800-74684A8DA4BA}" type="datetimeFigureOut">
              <a:rPr lang="en-US" smtClean="0"/>
              <a:t>11/24/2022</a:t>
            </a:fld>
            <a:endParaRPr lang="en-US"/>
          </a:p>
        </p:txBody>
      </p:sp>
      <p:sp>
        <p:nvSpPr>
          <p:cNvPr id="5" name="Footer Placeholder 4">
            <a:extLst>
              <a:ext uri="{FF2B5EF4-FFF2-40B4-BE49-F238E27FC236}">
                <a16:creationId xmlns:a16="http://schemas.microsoft.com/office/drawing/2014/main" id="{0BB02A0A-1943-2341-8CA4-CCEE0E87C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1FC728-4C21-C24B-8FF4-AE0A8CAA15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424A13-CF16-5043-A9EA-DE164810C463}" type="slidenum">
              <a:rPr lang="en-US" smtClean="0"/>
              <a:t>‹#›</a:t>
            </a:fld>
            <a:endParaRPr lang="en-US"/>
          </a:p>
        </p:txBody>
      </p:sp>
    </p:spTree>
    <p:extLst>
      <p:ext uri="{BB962C8B-B14F-4D97-AF65-F5344CB8AC3E}">
        <p14:creationId xmlns:p14="http://schemas.microsoft.com/office/powerpoint/2010/main" val="2507949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catalog.us-east-1.prod.workshops.aws/workshops/78572df7-d2ee-4f78-b698-7cafdb55135d/en-US/introduction/how-it-works/terminology#underlying-data" TargetMode="External"/><Relationship Id="rId2" Type="http://schemas.openxmlformats.org/officeDocument/2006/relationships/hyperlink" Target="https://catalog.us-east-1.prod.workshops.aws/workshops/78572df7-d2ee-4f78-b698-7cafdb55135d/en-US/introduction/how-it-works/terminology#data-catalog" TargetMode="External"/><Relationship Id="rId1" Type="http://schemas.openxmlformats.org/officeDocument/2006/relationships/slideLayout" Target="../slideLayouts/slideLayout2.xml"/><Relationship Id="rId5" Type="http://schemas.openxmlformats.org/officeDocument/2006/relationships/hyperlink" Target="https://catalog.us-east-1.prod.workshops.aws/workshops/78572df7-d2ee-4f78-b698-7cafdb55135d/en-US/introduction/how-it-works/terminology#data-lake-administrator" TargetMode="External"/><Relationship Id="rId4" Type="http://schemas.openxmlformats.org/officeDocument/2006/relationships/hyperlink" Target="https://catalog.us-east-1.prod.workshops.aws/workshops/78572df7-d2ee-4f78-b698-7cafdb55135d/en-US/introduction/how-it-works/terminology#principal"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3" Type="http://schemas.openxmlformats.org/officeDocument/2006/relationships/image" Target="../media/image33.png"/><Relationship Id="rId18" Type="http://schemas.openxmlformats.org/officeDocument/2006/relationships/image" Target="../media/image38.svg"/><Relationship Id="rId26" Type="http://schemas.openxmlformats.org/officeDocument/2006/relationships/image" Target="../media/image46.svg"/><Relationship Id="rId3" Type="http://schemas.openxmlformats.org/officeDocument/2006/relationships/image" Target="../media/image23.png"/><Relationship Id="rId21" Type="http://schemas.openxmlformats.org/officeDocument/2006/relationships/image" Target="../media/image41.png"/><Relationship Id="rId34" Type="http://schemas.openxmlformats.org/officeDocument/2006/relationships/image" Target="../media/image54.svg"/><Relationship Id="rId7" Type="http://schemas.openxmlformats.org/officeDocument/2006/relationships/image" Target="../media/image27.png"/><Relationship Id="rId12" Type="http://schemas.openxmlformats.org/officeDocument/2006/relationships/image" Target="../media/image32.svg"/><Relationship Id="rId17" Type="http://schemas.openxmlformats.org/officeDocument/2006/relationships/image" Target="../media/image37.png"/><Relationship Id="rId25" Type="http://schemas.openxmlformats.org/officeDocument/2006/relationships/image" Target="../media/image45.png"/><Relationship Id="rId33" Type="http://schemas.openxmlformats.org/officeDocument/2006/relationships/image" Target="../media/image53.png"/><Relationship Id="rId2" Type="http://schemas.openxmlformats.org/officeDocument/2006/relationships/notesSlide" Target="../notesSlides/notesSlide4.xml"/><Relationship Id="rId16" Type="http://schemas.openxmlformats.org/officeDocument/2006/relationships/image" Target="../media/image36.svg"/><Relationship Id="rId20" Type="http://schemas.openxmlformats.org/officeDocument/2006/relationships/image" Target="../media/image40.svg"/><Relationship Id="rId29"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1.png"/><Relationship Id="rId24" Type="http://schemas.openxmlformats.org/officeDocument/2006/relationships/image" Target="../media/image44.svg"/><Relationship Id="rId32" Type="http://schemas.openxmlformats.org/officeDocument/2006/relationships/image" Target="../media/image52.sv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svg"/><Relationship Id="rId10" Type="http://schemas.openxmlformats.org/officeDocument/2006/relationships/image" Target="../media/image30.svg"/><Relationship Id="rId19" Type="http://schemas.openxmlformats.org/officeDocument/2006/relationships/image" Target="../media/image39.png"/><Relationship Id="rId31" Type="http://schemas.openxmlformats.org/officeDocument/2006/relationships/image" Target="../media/image51.pn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 Id="rId22" Type="http://schemas.openxmlformats.org/officeDocument/2006/relationships/image" Target="../media/image42.svg"/><Relationship Id="rId27" Type="http://schemas.openxmlformats.org/officeDocument/2006/relationships/image" Target="../media/image47.png"/><Relationship Id="rId30" Type="http://schemas.openxmlformats.org/officeDocument/2006/relationships/image" Target="../media/image50.svg"/><Relationship Id="rId8"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sv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16.sv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0.svg"/><Relationship Id="rId7" Type="http://schemas.openxmlformats.org/officeDocument/2006/relationships/image" Target="../media/image69.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svg"/><Relationship Id="rId10" Type="http://schemas.openxmlformats.org/officeDocument/2006/relationships/image" Target="../media/image71.png"/><Relationship Id="rId4" Type="http://schemas.openxmlformats.org/officeDocument/2006/relationships/image" Target="../media/image66.png"/><Relationship Id="rId9" Type="http://schemas.openxmlformats.org/officeDocument/2006/relationships/hyperlink" Target="https://aws.amazon.com/blogs/aws/s3-glacier-selec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18.svg"/></Relationships>
</file>

<file path=ppt/slides/_rels/slide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8" Type="http://schemas.openxmlformats.org/officeDocument/2006/relationships/hyperlink" Target="https://docs.aws.amazon.com/athena/latest/ug/orc.html" TargetMode="External"/><Relationship Id="rId3" Type="http://schemas.openxmlformats.org/officeDocument/2006/relationships/hyperlink" Target="https://docs.aws.amazon.com/athena/latest/ug/lazy-simple-serde.html" TargetMode="External"/><Relationship Id="rId7" Type="http://schemas.openxmlformats.org/officeDocument/2006/relationships/hyperlink" Target="https://docs.aws.amazon.com/athena/latest/ug/avro.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docs.aws.amazon.com/athena/latest/ug/json.html#openxjson" TargetMode="External"/><Relationship Id="rId11" Type="http://schemas.openxmlformats.org/officeDocument/2006/relationships/hyperlink" Target="https://docs.aws.amazon.com/athena/latest/ug/apache.html" TargetMode="External"/><Relationship Id="rId5" Type="http://schemas.openxmlformats.org/officeDocument/2006/relationships/hyperlink" Target="https://docs.aws.amazon.com/athena/latest/ug/json.html#hivejson" TargetMode="External"/><Relationship Id="rId10" Type="http://schemas.openxmlformats.org/officeDocument/2006/relationships/hyperlink" Target="https://docs.aws.amazon.com/athena/latest/ug/grok.html" TargetMode="External"/><Relationship Id="rId4" Type="http://schemas.openxmlformats.org/officeDocument/2006/relationships/hyperlink" Target="https://docs.aws.amazon.com/athena/latest/ug/csv.html" TargetMode="External"/><Relationship Id="rId9" Type="http://schemas.openxmlformats.org/officeDocument/2006/relationships/hyperlink" Target="https://docs.aws.amazon.com/athena/latest/ug/parquet.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sv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sv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gif"/></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pawl/awesome-et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aws.amazon.com/blogs/big-data/easily-query-aws-service-logs-using-amazon-athena/"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atalog.us-east-1.prod.workshops.aws/workshops/78572df7-d2ee-4f78-b698-7cafdb55135d/en-US/introduction/how-it-works/terminology#data-access" TargetMode="External"/><Relationship Id="rId2" Type="http://schemas.openxmlformats.org/officeDocument/2006/relationships/hyperlink" Target="https://catalog.us-east-1.prod.workshops.aws/workshops/78572df7-d2ee-4f78-b698-7cafdb55135d/en-US/introduction/how-it-works/terminology#data-lak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atalog.us-east-1.prod.workshops.aws/workshops/78572df7-d2ee-4f78-b698-7cafdb55135d/en-US/introduction/how-it-works/terminology#workflow" TargetMode="External"/><Relationship Id="rId2" Type="http://schemas.openxmlformats.org/officeDocument/2006/relationships/hyperlink" Target="https://catalog.us-east-1.prod.workshops.aws/workshops/78572df7-d2ee-4f78-b698-7cafdb55135d/en-US/introduction/how-it-works/terminology#blueprin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B3A6D-E18A-2B87-1850-B340E250365E}"/>
              </a:ext>
            </a:extLst>
          </p:cNvPr>
          <p:cNvSpPr>
            <a:spLocks noGrp="1"/>
          </p:cNvSpPr>
          <p:nvPr>
            <p:ph type="title"/>
          </p:nvPr>
        </p:nvSpPr>
        <p:spPr>
          <a:xfrm>
            <a:off x="4965430" y="629268"/>
            <a:ext cx="6586491" cy="1286160"/>
          </a:xfrm>
        </p:spPr>
        <p:txBody>
          <a:bodyPr anchor="b">
            <a:normAutofit/>
          </a:bodyPr>
          <a:lstStyle/>
          <a:p>
            <a:r>
              <a:rPr lang="en-GB" dirty="0"/>
              <a:t>AWS Analytics</a:t>
            </a:r>
            <a:endParaRPr lang="en-IN" dirty="0"/>
          </a:p>
        </p:txBody>
      </p:sp>
      <p:sp>
        <p:nvSpPr>
          <p:cNvPr id="3" name="Content Placeholder 2">
            <a:extLst>
              <a:ext uri="{FF2B5EF4-FFF2-40B4-BE49-F238E27FC236}">
                <a16:creationId xmlns:a16="http://schemas.microsoft.com/office/drawing/2014/main" id="{4982D13D-ADCC-B621-358A-276B40E20E45}"/>
              </a:ext>
            </a:extLst>
          </p:cNvPr>
          <p:cNvSpPr>
            <a:spLocks noGrp="1"/>
          </p:cNvSpPr>
          <p:nvPr>
            <p:ph idx="1"/>
          </p:nvPr>
        </p:nvSpPr>
        <p:spPr>
          <a:xfrm>
            <a:off x="4965431" y="2438400"/>
            <a:ext cx="6586489" cy="3785419"/>
          </a:xfrm>
        </p:spPr>
        <p:txBody>
          <a:bodyPr>
            <a:normAutofit/>
          </a:bodyPr>
          <a:lstStyle/>
          <a:p>
            <a:pPr marL="0" indent="0">
              <a:buNone/>
            </a:pPr>
            <a:r>
              <a:rPr lang="en-GB" sz="2000" dirty="0"/>
              <a:t>Introduction and Labs</a:t>
            </a:r>
          </a:p>
          <a:p>
            <a:pPr marL="0" indent="0">
              <a:buNone/>
            </a:pPr>
            <a:endParaRPr lang="en-IN" sz="2000" dirty="0"/>
          </a:p>
        </p:txBody>
      </p:sp>
      <p:pic>
        <p:nvPicPr>
          <p:cNvPr id="5" name="Picture 4" descr="Close up of glass laboratory equipment">
            <a:extLst>
              <a:ext uri="{FF2B5EF4-FFF2-40B4-BE49-F238E27FC236}">
                <a16:creationId xmlns:a16="http://schemas.microsoft.com/office/drawing/2014/main" id="{E4A80BE0-55DB-63BB-4A4D-0466238AEAE5}"/>
              </a:ext>
            </a:extLst>
          </p:cNvPr>
          <p:cNvPicPr>
            <a:picLocks noChangeAspect="1"/>
          </p:cNvPicPr>
          <p:nvPr/>
        </p:nvPicPr>
        <p:blipFill rotWithShape="1">
          <a:blip r:embed="rId2"/>
          <a:srcRect l="35174" r="19707"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B837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108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E2D17F9-3597-24CB-B4F8-3DD449F250D0}"/>
              </a:ext>
            </a:extLst>
          </p:cNvPr>
          <p:cNvSpPr>
            <a:spLocks noGrp="1"/>
          </p:cNvSpPr>
          <p:nvPr>
            <p:ph type="title"/>
          </p:nvPr>
        </p:nvSpPr>
        <p:spPr>
          <a:xfrm>
            <a:off x="958506" y="800392"/>
            <a:ext cx="10264697" cy="1212102"/>
          </a:xfrm>
        </p:spPr>
        <p:txBody>
          <a:bodyPr>
            <a:normAutofit/>
          </a:bodyPr>
          <a:lstStyle/>
          <a:p>
            <a:r>
              <a:rPr lang="en-IN" sz="4000">
                <a:solidFill>
                  <a:srgbClr val="FFFFFF"/>
                </a:solidFill>
              </a:rPr>
              <a:t>Lake Formation Terminology</a:t>
            </a:r>
          </a:p>
        </p:txBody>
      </p:sp>
      <p:sp>
        <p:nvSpPr>
          <p:cNvPr id="3" name="Content Placeholder 2">
            <a:extLst>
              <a:ext uri="{FF2B5EF4-FFF2-40B4-BE49-F238E27FC236}">
                <a16:creationId xmlns:a16="http://schemas.microsoft.com/office/drawing/2014/main" id="{204B75AE-E571-11DD-31E5-B9EADEC72253}"/>
              </a:ext>
            </a:extLst>
          </p:cNvPr>
          <p:cNvSpPr>
            <a:spLocks noGrp="1"/>
          </p:cNvSpPr>
          <p:nvPr>
            <p:ph idx="1"/>
          </p:nvPr>
        </p:nvSpPr>
        <p:spPr>
          <a:xfrm>
            <a:off x="1367624" y="2490436"/>
            <a:ext cx="9708995" cy="3567173"/>
          </a:xfrm>
        </p:spPr>
        <p:txBody>
          <a:bodyPr anchor="ctr">
            <a:normAutofit/>
          </a:bodyPr>
          <a:lstStyle/>
          <a:p>
            <a:pPr marL="0" indent="0">
              <a:buNone/>
            </a:pPr>
            <a:r>
              <a:rPr lang="en-GB" sz="1100" b="1" u="none" strike="noStrike">
                <a:effectLst/>
                <a:latin typeface="Amazon Ember" panose="020B0603020204020204"/>
                <a:hlinkClick r:id="rId2"/>
              </a:rPr>
              <a:t>Data Catalog</a:t>
            </a:r>
          </a:p>
          <a:p>
            <a:r>
              <a:rPr lang="en-GB" sz="1100">
                <a:effectLst/>
              </a:rPr>
              <a:t>The Data Catalog is your persistent metadata store. It is a managed service that lets you store, annotate, and share metadata in the AWS Cloud in the same way you would in an Apache Hive metastore. It provides a uniform repository where disparate systems can store and find metadata to track data in data silos, and then use that metadata to query and transform the data. Lake Formation uses the AWS Glue Data Catalog to store metadata about data lakes, data sources, transforms, and targets. Metadata about data sources and targets is in the form of databases and tables. Tables store schema information, location information, and more. Databases are collections of tables. Lake Formation provides a hierarchy of permissions to control access to databases and tables in the Data Catalog. Each AWS account has one Data Catalog per AWS Region.</a:t>
            </a:r>
          </a:p>
          <a:p>
            <a:pPr marL="0" indent="0">
              <a:buNone/>
            </a:pPr>
            <a:r>
              <a:rPr lang="en-GB" sz="1100" b="1" u="none" strike="noStrike">
                <a:effectLst/>
                <a:latin typeface="Amazon Ember" panose="020B0603020204020204"/>
                <a:hlinkClick r:id="rId3"/>
              </a:rPr>
              <a:t>Underlying Data</a:t>
            </a:r>
          </a:p>
          <a:p>
            <a:r>
              <a:rPr lang="en-GB" sz="1100">
                <a:effectLst/>
              </a:rPr>
              <a:t>Underlying data refers to the source data or data within the data lakes that Data Catalog tables point to.</a:t>
            </a:r>
          </a:p>
          <a:p>
            <a:pPr marL="0" indent="0">
              <a:buNone/>
            </a:pPr>
            <a:r>
              <a:rPr lang="en-GB" sz="1100" b="1" u="none" strike="noStrike">
                <a:effectLst/>
                <a:latin typeface="Amazon Ember" panose="020B0603020204020204"/>
                <a:hlinkClick r:id="rId4"/>
              </a:rPr>
              <a:t>Principal</a:t>
            </a:r>
          </a:p>
          <a:p>
            <a:r>
              <a:rPr lang="en-GB" sz="1100">
                <a:effectLst/>
              </a:rPr>
              <a:t>A principal is an AWS Identity and Access Management (IAM) user or role that does work in Lake Formation.</a:t>
            </a:r>
          </a:p>
          <a:p>
            <a:pPr marL="0" indent="0">
              <a:buNone/>
            </a:pPr>
            <a:r>
              <a:rPr lang="en-GB" sz="1100" b="1" u="none" strike="noStrike">
                <a:effectLst/>
                <a:latin typeface="Amazon Ember" panose="020B0603020204020204"/>
                <a:hlinkClick r:id="rId5"/>
              </a:rPr>
              <a:t>Data Lake Administrator</a:t>
            </a:r>
          </a:p>
          <a:p>
            <a:r>
              <a:rPr lang="en-GB" sz="1100">
                <a:effectLst/>
              </a:rPr>
              <a:t>User who can register Amazon S3 locations, access the Data Catalog, create databases, create and run workflows, grant Lake Formation permissions to other users, and view AWS CloudTrail logs. Has fewer IAM permissions than the IAM administrator, but enough to administer the data lake. Cannot add other data lake administrators.</a:t>
            </a:r>
          </a:p>
          <a:p>
            <a:pPr marL="0" indent="0">
              <a:buNone/>
            </a:pPr>
            <a:endParaRPr lang="en-IN" sz="1100"/>
          </a:p>
        </p:txBody>
      </p:sp>
    </p:spTree>
    <p:extLst>
      <p:ext uri="{BB962C8B-B14F-4D97-AF65-F5344CB8AC3E}">
        <p14:creationId xmlns:p14="http://schemas.microsoft.com/office/powerpoint/2010/main" val="904401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78225-F71C-7C46-800B-62BEF8429275}"/>
              </a:ext>
            </a:extLst>
          </p:cNvPr>
          <p:cNvSpPr>
            <a:spLocks noGrp="1"/>
          </p:cNvSpPr>
          <p:nvPr>
            <p:ph type="ctrTitle"/>
          </p:nvPr>
        </p:nvSpPr>
        <p:spPr/>
        <p:txBody>
          <a:bodyPr/>
          <a:lstStyle/>
          <a:p>
            <a:r>
              <a:rPr lang="en-US" dirty="0"/>
              <a:t>Athena &amp; Glue</a:t>
            </a:r>
          </a:p>
        </p:txBody>
      </p:sp>
      <p:sp>
        <p:nvSpPr>
          <p:cNvPr id="3" name="Subtitle 2">
            <a:extLst>
              <a:ext uri="{FF2B5EF4-FFF2-40B4-BE49-F238E27FC236}">
                <a16:creationId xmlns:a16="http://schemas.microsoft.com/office/drawing/2014/main" id="{53AC9DCF-45C6-5941-8A5F-5A2AB5D9EC9F}"/>
              </a:ext>
            </a:extLst>
          </p:cNvPr>
          <p:cNvSpPr>
            <a:spLocks noGrp="1"/>
          </p:cNvSpPr>
          <p:nvPr>
            <p:ph type="subTitle" idx="1"/>
          </p:nvPr>
        </p:nvSpPr>
        <p:spPr/>
        <p:txBody>
          <a:bodyPr/>
          <a:lstStyle/>
          <a:p>
            <a:r>
              <a:rPr lang="en-US" dirty="0"/>
              <a:t> </a:t>
            </a:r>
          </a:p>
        </p:txBody>
      </p:sp>
      <p:pic>
        <p:nvPicPr>
          <p:cNvPr id="6" name="Graphic 5">
            <a:extLst>
              <a:ext uri="{FF2B5EF4-FFF2-40B4-BE49-F238E27FC236}">
                <a16:creationId xmlns:a16="http://schemas.microsoft.com/office/drawing/2014/main" id="{38ABC8C2-3DB2-5C4F-BCCD-C5C76447A6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2305" y="1116915"/>
            <a:ext cx="2564258" cy="2564258"/>
          </a:xfrm>
          <a:prstGeom prst="rect">
            <a:avLst/>
          </a:prstGeom>
        </p:spPr>
      </p:pic>
      <p:pic>
        <p:nvPicPr>
          <p:cNvPr id="7" name="Graphic 6">
            <a:extLst>
              <a:ext uri="{FF2B5EF4-FFF2-40B4-BE49-F238E27FC236}">
                <a16:creationId xmlns:a16="http://schemas.microsoft.com/office/drawing/2014/main" id="{9593FC78-A656-CE44-94EB-5949FAD563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005" y="1123007"/>
            <a:ext cx="2564258" cy="2564258"/>
          </a:xfrm>
          <a:prstGeom prst="rect">
            <a:avLst/>
          </a:prstGeom>
        </p:spPr>
      </p:pic>
      <p:pic>
        <p:nvPicPr>
          <p:cNvPr id="8" name="Graphic 7">
            <a:extLst>
              <a:ext uri="{FF2B5EF4-FFF2-40B4-BE49-F238E27FC236}">
                <a16:creationId xmlns:a16="http://schemas.microsoft.com/office/drawing/2014/main" id="{ABF83144-641C-0D49-8CE7-C3465496CD80}"/>
              </a:ext>
            </a:extLst>
          </p:cNvPr>
          <p:cNvPicPr>
            <a:picLocks noChangeAspect="1"/>
          </p:cNvPicPr>
          <p:nvPr/>
        </p:nvPicPr>
        <p:blipFill>
          <a:blip r:embed="rId7">
            <a:alphaModFix amt="27000"/>
            <a:extLst>
              <a:ext uri="{96DAC541-7B7A-43D3-8B79-37D633B846F1}">
                <asvg:svgBlip xmlns:asvg="http://schemas.microsoft.com/office/drawing/2016/SVG/main" r:embed="rId8"/>
              </a:ext>
            </a:extLst>
          </a:blip>
          <a:stretch>
            <a:fillRect/>
          </a:stretch>
        </p:blipFill>
        <p:spPr>
          <a:xfrm>
            <a:off x="5430115" y="632417"/>
            <a:ext cx="1331769" cy="1331769"/>
          </a:xfrm>
          <a:prstGeom prst="rect">
            <a:avLst/>
          </a:prstGeom>
        </p:spPr>
      </p:pic>
    </p:spTree>
    <p:extLst>
      <p:ext uri="{BB962C8B-B14F-4D97-AF65-F5344CB8AC3E}">
        <p14:creationId xmlns:p14="http://schemas.microsoft.com/office/powerpoint/2010/main" val="2255047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80E2719-B9E5-5E4E-9536-C09E9DCAA759}"/>
              </a:ext>
            </a:extLst>
          </p:cNvPr>
          <p:cNvSpPr>
            <a:spLocks noGrp="1"/>
          </p:cNvSpPr>
          <p:nvPr>
            <p:ph idx="1"/>
          </p:nvPr>
        </p:nvSpPr>
        <p:spPr>
          <a:xfrm>
            <a:off x="4447308" y="591344"/>
            <a:ext cx="6906491" cy="5585619"/>
          </a:xfrm>
        </p:spPr>
        <p:txBody>
          <a:bodyPr anchor="ctr">
            <a:normAutofit/>
          </a:bodyPr>
          <a:lstStyle/>
          <a:p>
            <a:pPr marL="0" indent="0">
              <a:buNone/>
            </a:pPr>
            <a:r>
              <a:rPr lang="en-US"/>
              <a:t>DATA</a:t>
            </a:r>
          </a:p>
        </p:txBody>
      </p:sp>
    </p:spTree>
    <p:extLst>
      <p:ext uri="{BB962C8B-B14F-4D97-AF65-F5344CB8AC3E}">
        <p14:creationId xmlns:p14="http://schemas.microsoft.com/office/powerpoint/2010/main" val="584995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47FCB365-54F9-7740-A482-A3642741CB60}"/>
              </a:ext>
            </a:extLst>
          </p:cNvPr>
          <p:cNvPicPr>
            <a:picLocks noChangeAspect="1"/>
          </p:cNvPicPr>
          <p:nvPr/>
        </p:nvPicPr>
        <p:blipFill>
          <a:blip r:embed="rId2"/>
          <a:stretch>
            <a:fillRect/>
          </a:stretch>
        </p:blipFill>
        <p:spPr>
          <a:xfrm>
            <a:off x="2291773" y="300370"/>
            <a:ext cx="8223827" cy="6257259"/>
          </a:xfrm>
          <a:prstGeom prst="rect">
            <a:avLst/>
          </a:prstGeom>
        </p:spPr>
      </p:pic>
    </p:spTree>
    <p:extLst>
      <p:ext uri="{BB962C8B-B14F-4D97-AF65-F5344CB8AC3E}">
        <p14:creationId xmlns:p14="http://schemas.microsoft.com/office/powerpoint/2010/main" val="3748168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F6FA7C-593F-5241-915D-5230B007575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Glue &amp; Athena</a:t>
            </a:r>
          </a:p>
        </p:txBody>
      </p:sp>
      <p:pic>
        <p:nvPicPr>
          <p:cNvPr id="5" name="Picture 4" descr="A close up of a map&#10;&#10;Description automatically generated">
            <a:extLst>
              <a:ext uri="{FF2B5EF4-FFF2-40B4-BE49-F238E27FC236}">
                <a16:creationId xmlns:a16="http://schemas.microsoft.com/office/drawing/2014/main" id="{061AE36B-8B8F-D749-A172-A24322EDBB57}"/>
              </a:ext>
            </a:extLst>
          </p:cNvPr>
          <p:cNvPicPr>
            <a:picLocks noChangeAspect="1"/>
          </p:cNvPicPr>
          <p:nvPr/>
        </p:nvPicPr>
        <p:blipFill>
          <a:blip r:embed="rId2"/>
          <a:stretch>
            <a:fillRect/>
          </a:stretch>
        </p:blipFill>
        <p:spPr>
          <a:xfrm>
            <a:off x="1429472" y="1592100"/>
            <a:ext cx="9333056" cy="5016518"/>
          </a:xfrm>
          <a:prstGeom prst="rect">
            <a:avLst/>
          </a:prstGeom>
        </p:spPr>
      </p:pic>
    </p:spTree>
    <p:extLst>
      <p:ext uri="{BB962C8B-B14F-4D97-AF65-F5344CB8AC3E}">
        <p14:creationId xmlns:p14="http://schemas.microsoft.com/office/powerpoint/2010/main" val="4022376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F099-4B5F-9446-8215-2E2837D35121}"/>
              </a:ext>
            </a:extLst>
          </p:cNvPr>
          <p:cNvSpPr>
            <a:spLocks noGrp="1"/>
          </p:cNvSpPr>
          <p:nvPr>
            <p:ph type="title"/>
          </p:nvPr>
        </p:nvSpPr>
        <p:spPr>
          <a:xfrm>
            <a:off x="838200" y="365125"/>
            <a:ext cx="10515600" cy="1325563"/>
          </a:xfrm>
        </p:spPr>
        <p:txBody>
          <a:bodyPr/>
          <a:lstStyle/>
          <a:p>
            <a:r>
              <a:rPr lang="en-US" dirty="0"/>
              <a:t>Data in AWS</a:t>
            </a:r>
          </a:p>
        </p:txBody>
      </p:sp>
      <p:grpSp>
        <p:nvGrpSpPr>
          <p:cNvPr id="13" name="Group 12">
            <a:extLst>
              <a:ext uri="{FF2B5EF4-FFF2-40B4-BE49-F238E27FC236}">
                <a16:creationId xmlns:a16="http://schemas.microsoft.com/office/drawing/2014/main" id="{BDCBC326-02F9-DC4F-B63B-261A6A04CFB8}"/>
              </a:ext>
            </a:extLst>
          </p:cNvPr>
          <p:cNvGrpSpPr/>
          <p:nvPr/>
        </p:nvGrpSpPr>
        <p:grpSpPr>
          <a:xfrm>
            <a:off x="8020945" y="4298567"/>
            <a:ext cx="2301904" cy="1018977"/>
            <a:chOff x="1755011" y="3073400"/>
            <a:chExt cx="2301904" cy="1018977"/>
          </a:xfrm>
        </p:grpSpPr>
        <p:pic>
          <p:nvPicPr>
            <p:cNvPr id="5" name="Graphic 4">
              <a:extLst>
                <a:ext uri="{FF2B5EF4-FFF2-40B4-BE49-F238E27FC236}">
                  <a16:creationId xmlns:a16="http://schemas.microsoft.com/office/drawing/2014/main" id="{74FDB975-2C9D-6640-9D36-981E1289D5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0363" y="3073400"/>
              <a:ext cx="711200" cy="711200"/>
            </a:xfrm>
            <a:prstGeom prst="rect">
              <a:avLst/>
            </a:prstGeom>
          </p:spPr>
        </p:pic>
        <p:sp>
          <p:nvSpPr>
            <p:cNvPr id="6" name="TextBox 5">
              <a:extLst>
                <a:ext uri="{FF2B5EF4-FFF2-40B4-BE49-F238E27FC236}">
                  <a16:creationId xmlns:a16="http://schemas.microsoft.com/office/drawing/2014/main" id="{E455DDF5-B037-434A-9F86-C5536453B72D}"/>
                </a:ext>
              </a:extLst>
            </p:cNvPr>
            <p:cNvSpPr txBox="1"/>
            <p:nvPr/>
          </p:nvSpPr>
          <p:spPr>
            <a:xfrm>
              <a:off x="1755011" y="3784600"/>
              <a:ext cx="2301904" cy="307777"/>
            </a:xfrm>
            <a:prstGeom prst="rect">
              <a:avLst/>
            </a:prstGeom>
            <a:noFill/>
          </p:spPr>
          <p:txBody>
            <a:bodyPr wrap="square" rtlCol="0">
              <a:spAutoFit/>
            </a:bodyPr>
            <a:lstStyle/>
            <a:p>
              <a:pPr algn="ctr"/>
              <a:r>
                <a:rPr lang="en-US" sz="1400" dirty="0"/>
                <a:t>S3</a:t>
              </a:r>
            </a:p>
          </p:txBody>
        </p:sp>
      </p:grpSp>
      <p:grpSp>
        <p:nvGrpSpPr>
          <p:cNvPr id="12" name="Group 11">
            <a:extLst>
              <a:ext uri="{FF2B5EF4-FFF2-40B4-BE49-F238E27FC236}">
                <a16:creationId xmlns:a16="http://schemas.microsoft.com/office/drawing/2014/main" id="{0C3F09B8-98EC-2142-BC56-BB4AA63CC7E4}"/>
              </a:ext>
            </a:extLst>
          </p:cNvPr>
          <p:cNvGrpSpPr/>
          <p:nvPr/>
        </p:nvGrpSpPr>
        <p:grpSpPr>
          <a:xfrm>
            <a:off x="-62930" y="2860052"/>
            <a:ext cx="2301904" cy="1103590"/>
            <a:chOff x="3701315" y="3073400"/>
            <a:chExt cx="2301904" cy="1103590"/>
          </a:xfrm>
        </p:grpSpPr>
        <p:sp>
          <p:nvSpPr>
            <p:cNvPr id="7" name="TextBox 6">
              <a:extLst>
                <a:ext uri="{FF2B5EF4-FFF2-40B4-BE49-F238E27FC236}">
                  <a16:creationId xmlns:a16="http://schemas.microsoft.com/office/drawing/2014/main" id="{8C8F5772-8044-3D46-A672-345C7AAAAAD3}"/>
                </a:ext>
              </a:extLst>
            </p:cNvPr>
            <p:cNvSpPr txBox="1"/>
            <p:nvPr/>
          </p:nvSpPr>
          <p:spPr>
            <a:xfrm>
              <a:off x="3701315" y="3869213"/>
              <a:ext cx="2301904" cy="307777"/>
            </a:xfrm>
            <a:prstGeom prst="rect">
              <a:avLst/>
            </a:prstGeom>
            <a:noFill/>
          </p:spPr>
          <p:txBody>
            <a:bodyPr wrap="square" rtlCol="0">
              <a:spAutoFit/>
            </a:bodyPr>
            <a:lstStyle/>
            <a:p>
              <a:pPr algn="ctr"/>
              <a:r>
                <a:rPr lang="en-US" sz="1400" dirty="0"/>
                <a:t>RDS</a:t>
              </a:r>
            </a:p>
          </p:txBody>
        </p:sp>
        <p:pic>
          <p:nvPicPr>
            <p:cNvPr id="8" name="Graphic 7">
              <a:extLst>
                <a:ext uri="{FF2B5EF4-FFF2-40B4-BE49-F238E27FC236}">
                  <a16:creationId xmlns:a16="http://schemas.microsoft.com/office/drawing/2014/main" id="{358E43DC-A2D3-C946-9F20-DD5D2BB618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96667" y="3073400"/>
              <a:ext cx="711200" cy="711200"/>
            </a:xfrm>
            <a:prstGeom prst="rect">
              <a:avLst/>
            </a:prstGeom>
          </p:spPr>
        </p:pic>
      </p:grpSp>
      <p:grpSp>
        <p:nvGrpSpPr>
          <p:cNvPr id="11" name="Group 10">
            <a:extLst>
              <a:ext uri="{FF2B5EF4-FFF2-40B4-BE49-F238E27FC236}">
                <a16:creationId xmlns:a16="http://schemas.microsoft.com/office/drawing/2014/main" id="{827615D7-7EBC-7943-96D9-DE48AA945DC4}"/>
              </a:ext>
            </a:extLst>
          </p:cNvPr>
          <p:cNvGrpSpPr/>
          <p:nvPr/>
        </p:nvGrpSpPr>
        <p:grpSpPr>
          <a:xfrm>
            <a:off x="2759018" y="5524765"/>
            <a:ext cx="1691411" cy="1018977"/>
            <a:chOff x="9417187" y="1107881"/>
            <a:chExt cx="1691411" cy="1018977"/>
          </a:xfrm>
        </p:grpSpPr>
        <p:sp>
          <p:nvSpPr>
            <p:cNvPr id="9" name="TextBox 8">
              <a:extLst>
                <a:ext uri="{FF2B5EF4-FFF2-40B4-BE49-F238E27FC236}">
                  <a16:creationId xmlns:a16="http://schemas.microsoft.com/office/drawing/2014/main" id="{2801DB1D-0C55-5843-B187-B159E272943E}"/>
                </a:ext>
              </a:extLst>
            </p:cNvPr>
            <p:cNvSpPr txBox="1"/>
            <p:nvPr/>
          </p:nvSpPr>
          <p:spPr>
            <a:xfrm>
              <a:off x="9417187" y="181908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Redshift</a:t>
              </a:r>
              <a:endParaRPr lang="en-US" sz="1400" dirty="0">
                <a:latin typeface="+mj-lt"/>
                <a:ea typeface="Amazon Ember" panose="020B0603020204020204" pitchFamily="34" charset="0"/>
                <a:cs typeface="Amazon Ember" panose="020B0603020204020204" pitchFamily="34" charset="0"/>
              </a:endParaRPr>
            </a:p>
          </p:txBody>
        </p:sp>
        <p:pic>
          <p:nvPicPr>
            <p:cNvPr id="10" name="Graphic 9">
              <a:extLst>
                <a:ext uri="{FF2B5EF4-FFF2-40B4-BE49-F238E27FC236}">
                  <a16:creationId xmlns:a16="http://schemas.microsoft.com/office/drawing/2014/main" id="{C1B90E74-AB52-FB45-8E35-A5966B1BB9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07292" y="1107881"/>
              <a:ext cx="711200" cy="711200"/>
            </a:xfrm>
            <a:prstGeom prst="rect">
              <a:avLst/>
            </a:prstGeom>
          </p:spPr>
        </p:pic>
      </p:grpSp>
      <p:grpSp>
        <p:nvGrpSpPr>
          <p:cNvPr id="16" name="Group 15">
            <a:extLst>
              <a:ext uri="{FF2B5EF4-FFF2-40B4-BE49-F238E27FC236}">
                <a16:creationId xmlns:a16="http://schemas.microsoft.com/office/drawing/2014/main" id="{856190F4-8506-664A-95EE-58C5404DD7E7}"/>
              </a:ext>
            </a:extLst>
          </p:cNvPr>
          <p:cNvGrpSpPr/>
          <p:nvPr/>
        </p:nvGrpSpPr>
        <p:grpSpPr>
          <a:xfrm>
            <a:off x="-54988" y="4162960"/>
            <a:ext cx="2301904" cy="1014190"/>
            <a:chOff x="6634978" y="1086275"/>
            <a:chExt cx="2301904" cy="1014190"/>
          </a:xfrm>
        </p:grpSpPr>
        <p:sp>
          <p:nvSpPr>
            <p:cNvPr id="14" name="TextBox 13">
              <a:extLst>
                <a:ext uri="{FF2B5EF4-FFF2-40B4-BE49-F238E27FC236}">
                  <a16:creationId xmlns:a16="http://schemas.microsoft.com/office/drawing/2014/main" id="{427EC234-3D4D-C940-955F-52C84C02EE3D}"/>
                </a:ext>
              </a:extLst>
            </p:cNvPr>
            <p:cNvSpPr txBox="1"/>
            <p:nvPr/>
          </p:nvSpPr>
          <p:spPr>
            <a:xfrm>
              <a:off x="6634978" y="1792688"/>
              <a:ext cx="2301904" cy="307777"/>
            </a:xfrm>
            <a:prstGeom prst="rect">
              <a:avLst/>
            </a:prstGeom>
            <a:noFill/>
          </p:spPr>
          <p:txBody>
            <a:bodyPr wrap="square" rtlCol="0">
              <a:spAutoFit/>
            </a:bodyPr>
            <a:lstStyle/>
            <a:p>
              <a:pPr algn="ctr"/>
              <a:r>
                <a:rPr lang="en-US" sz="1400" dirty="0"/>
                <a:t>DynamoDB</a:t>
              </a:r>
            </a:p>
          </p:txBody>
        </p:sp>
        <p:pic>
          <p:nvPicPr>
            <p:cNvPr id="15" name="Graphic 14">
              <a:extLst>
                <a:ext uri="{FF2B5EF4-FFF2-40B4-BE49-F238E27FC236}">
                  <a16:creationId xmlns:a16="http://schemas.microsoft.com/office/drawing/2014/main" id="{9341682C-6FE4-084D-87A5-DDC7DCA174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0330" y="1086275"/>
              <a:ext cx="711200" cy="711200"/>
            </a:xfrm>
            <a:prstGeom prst="rect">
              <a:avLst/>
            </a:prstGeom>
          </p:spPr>
        </p:pic>
      </p:grpSp>
      <p:grpSp>
        <p:nvGrpSpPr>
          <p:cNvPr id="19" name="Group 18">
            <a:extLst>
              <a:ext uri="{FF2B5EF4-FFF2-40B4-BE49-F238E27FC236}">
                <a16:creationId xmlns:a16="http://schemas.microsoft.com/office/drawing/2014/main" id="{56FAD5CC-DA2D-F943-AA38-402AE510AC74}"/>
              </a:ext>
            </a:extLst>
          </p:cNvPr>
          <p:cNvGrpSpPr/>
          <p:nvPr/>
        </p:nvGrpSpPr>
        <p:grpSpPr>
          <a:xfrm>
            <a:off x="1095964" y="4214707"/>
            <a:ext cx="2508760" cy="1014190"/>
            <a:chOff x="4163250" y="1086275"/>
            <a:chExt cx="2508760" cy="1014190"/>
          </a:xfrm>
        </p:grpSpPr>
        <p:sp>
          <p:nvSpPr>
            <p:cNvPr id="17" name="TextBox 16">
              <a:extLst>
                <a:ext uri="{FF2B5EF4-FFF2-40B4-BE49-F238E27FC236}">
                  <a16:creationId xmlns:a16="http://schemas.microsoft.com/office/drawing/2014/main" id="{B2131E89-A5C3-8746-9D71-D3A8B3204DEB}"/>
                </a:ext>
              </a:extLst>
            </p:cNvPr>
            <p:cNvSpPr txBox="1"/>
            <p:nvPr/>
          </p:nvSpPr>
          <p:spPr>
            <a:xfrm>
              <a:off x="4163250" y="1792688"/>
              <a:ext cx="2508760" cy="307777"/>
            </a:xfrm>
            <a:prstGeom prst="rect">
              <a:avLst/>
            </a:prstGeom>
            <a:noFill/>
          </p:spPr>
          <p:txBody>
            <a:bodyPr wrap="square" rtlCol="0">
              <a:spAutoFit/>
            </a:bodyPr>
            <a:lstStyle/>
            <a:p>
              <a:pPr algn="ctr"/>
              <a:r>
                <a:rPr lang="en-US" sz="1400" dirty="0" err="1"/>
                <a:t>DocumentDB</a:t>
              </a:r>
              <a:endParaRPr lang="en-US" sz="1400" dirty="0"/>
            </a:p>
          </p:txBody>
        </p:sp>
        <p:pic>
          <p:nvPicPr>
            <p:cNvPr id="18" name="Graphic 17">
              <a:extLst>
                <a:ext uri="{FF2B5EF4-FFF2-40B4-BE49-F238E27FC236}">
                  <a16:creationId xmlns:a16="http://schemas.microsoft.com/office/drawing/2014/main" id="{6CF2C049-3211-6F44-A677-357608198B8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21666" y="1086275"/>
              <a:ext cx="711200" cy="711200"/>
            </a:xfrm>
            <a:prstGeom prst="rect">
              <a:avLst/>
            </a:prstGeom>
          </p:spPr>
        </p:pic>
      </p:grpSp>
      <p:grpSp>
        <p:nvGrpSpPr>
          <p:cNvPr id="22" name="Group 21">
            <a:extLst>
              <a:ext uri="{FF2B5EF4-FFF2-40B4-BE49-F238E27FC236}">
                <a16:creationId xmlns:a16="http://schemas.microsoft.com/office/drawing/2014/main" id="{E8914488-1DCF-5A47-8539-AB2855C007F7}"/>
              </a:ext>
            </a:extLst>
          </p:cNvPr>
          <p:cNvGrpSpPr/>
          <p:nvPr/>
        </p:nvGrpSpPr>
        <p:grpSpPr>
          <a:xfrm>
            <a:off x="1161503" y="2892969"/>
            <a:ext cx="2301904" cy="1103590"/>
            <a:chOff x="6627948" y="1209660"/>
            <a:chExt cx="2301904" cy="1103590"/>
          </a:xfrm>
        </p:grpSpPr>
        <p:sp>
          <p:nvSpPr>
            <p:cNvPr id="20" name="TextBox 19">
              <a:extLst>
                <a:ext uri="{FF2B5EF4-FFF2-40B4-BE49-F238E27FC236}">
                  <a16:creationId xmlns:a16="http://schemas.microsoft.com/office/drawing/2014/main" id="{11DA04D8-3836-7C42-B61D-2BC10D6E2B4D}"/>
                </a:ext>
              </a:extLst>
            </p:cNvPr>
            <p:cNvSpPr txBox="1"/>
            <p:nvPr/>
          </p:nvSpPr>
          <p:spPr>
            <a:xfrm>
              <a:off x="6627948" y="2005473"/>
              <a:ext cx="2301904" cy="307777"/>
            </a:xfrm>
            <a:prstGeom prst="rect">
              <a:avLst/>
            </a:prstGeom>
            <a:noFill/>
          </p:spPr>
          <p:txBody>
            <a:bodyPr wrap="square" rtlCol="0">
              <a:spAutoFit/>
            </a:bodyPr>
            <a:lstStyle/>
            <a:p>
              <a:pPr algn="ctr"/>
              <a:r>
                <a:rPr lang="en-US" sz="1400" dirty="0"/>
                <a:t>Timestream</a:t>
              </a:r>
            </a:p>
          </p:txBody>
        </p:sp>
        <p:pic>
          <p:nvPicPr>
            <p:cNvPr id="21" name="Graphic 20">
              <a:extLst>
                <a:ext uri="{FF2B5EF4-FFF2-40B4-BE49-F238E27FC236}">
                  <a16:creationId xmlns:a16="http://schemas.microsoft.com/office/drawing/2014/main" id="{0F3B419E-DCF0-B541-AC40-105B986F471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23300" y="1209660"/>
              <a:ext cx="711200" cy="711200"/>
            </a:xfrm>
            <a:prstGeom prst="rect">
              <a:avLst/>
            </a:prstGeom>
          </p:spPr>
        </p:pic>
      </p:grpSp>
      <p:grpSp>
        <p:nvGrpSpPr>
          <p:cNvPr id="25" name="Group 24">
            <a:extLst>
              <a:ext uri="{FF2B5EF4-FFF2-40B4-BE49-F238E27FC236}">
                <a16:creationId xmlns:a16="http://schemas.microsoft.com/office/drawing/2014/main" id="{2F836A3E-B55B-FF45-9238-DF8C23208026}"/>
              </a:ext>
            </a:extLst>
          </p:cNvPr>
          <p:cNvGrpSpPr/>
          <p:nvPr/>
        </p:nvGrpSpPr>
        <p:grpSpPr>
          <a:xfrm>
            <a:off x="-70786" y="5439508"/>
            <a:ext cx="2301904" cy="974601"/>
            <a:chOff x="6679582" y="1125864"/>
            <a:chExt cx="2301904" cy="974601"/>
          </a:xfrm>
        </p:grpSpPr>
        <p:sp>
          <p:nvSpPr>
            <p:cNvPr id="23" name="TextBox 22">
              <a:extLst>
                <a:ext uri="{FF2B5EF4-FFF2-40B4-BE49-F238E27FC236}">
                  <a16:creationId xmlns:a16="http://schemas.microsoft.com/office/drawing/2014/main" id="{7177281A-6C10-014E-93B9-31B4196CB978}"/>
                </a:ext>
              </a:extLst>
            </p:cNvPr>
            <p:cNvSpPr txBox="1"/>
            <p:nvPr/>
          </p:nvSpPr>
          <p:spPr>
            <a:xfrm>
              <a:off x="6679582" y="1792688"/>
              <a:ext cx="2301904" cy="307777"/>
            </a:xfrm>
            <a:prstGeom prst="rect">
              <a:avLst/>
            </a:prstGeom>
            <a:noFill/>
          </p:spPr>
          <p:txBody>
            <a:bodyPr wrap="square" rtlCol="0">
              <a:spAutoFit/>
            </a:bodyPr>
            <a:lstStyle/>
            <a:p>
              <a:pPr algn="ctr"/>
              <a:r>
                <a:rPr lang="en-US" sz="1400" dirty="0"/>
                <a:t>Neptune</a:t>
              </a:r>
            </a:p>
          </p:txBody>
        </p:sp>
        <p:pic>
          <p:nvPicPr>
            <p:cNvPr id="24" name="Graphic 23">
              <a:extLst>
                <a:ext uri="{FF2B5EF4-FFF2-40B4-BE49-F238E27FC236}">
                  <a16:creationId xmlns:a16="http://schemas.microsoft.com/office/drawing/2014/main" id="{007DF24B-7E9B-DA49-9ED2-06C9FDD370E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74934" y="1125864"/>
              <a:ext cx="711200" cy="711200"/>
            </a:xfrm>
            <a:prstGeom prst="rect">
              <a:avLst/>
            </a:prstGeom>
          </p:spPr>
        </p:pic>
      </p:grpSp>
      <p:grpSp>
        <p:nvGrpSpPr>
          <p:cNvPr id="28" name="Group 27">
            <a:extLst>
              <a:ext uri="{FF2B5EF4-FFF2-40B4-BE49-F238E27FC236}">
                <a16:creationId xmlns:a16="http://schemas.microsoft.com/office/drawing/2014/main" id="{6FA9CC68-AF40-2543-9764-9F2A7E028243}"/>
              </a:ext>
            </a:extLst>
          </p:cNvPr>
          <p:cNvGrpSpPr/>
          <p:nvPr/>
        </p:nvGrpSpPr>
        <p:grpSpPr>
          <a:xfrm>
            <a:off x="1199392" y="5469027"/>
            <a:ext cx="2301904" cy="974601"/>
            <a:chOff x="9032489" y="1125864"/>
            <a:chExt cx="2301904" cy="974601"/>
          </a:xfrm>
        </p:grpSpPr>
        <p:sp>
          <p:nvSpPr>
            <p:cNvPr id="26" name="TextBox 25">
              <a:extLst>
                <a:ext uri="{FF2B5EF4-FFF2-40B4-BE49-F238E27FC236}">
                  <a16:creationId xmlns:a16="http://schemas.microsoft.com/office/drawing/2014/main" id="{0D0B4858-0AD5-EB4F-A7F6-41B6CD2370B9}"/>
                </a:ext>
              </a:extLst>
            </p:cNvPr>
            <p:cNvSpPr txBox="1"/>
            <p:nvPr/>
          </p:nvSpPr>
          <p:spPr>
            <a:xfrm>
              <a:off x="9032489" y="1792688"/>
              <a:ext cx="2301904" cy="307777"/>
            </a:xfrm>
            <a:prstGeom prst="rect">
              <a:avLst/>
            </a:prstGeom>
            <a:noFill/>
          </p:spPr>
          <p:txBody>
            <a:bodyPr wrap="square" rtlCol="0">
              <a:spAutoFit/>
            </a:bodyPr>
            <a:lstStyle/>
            <a:p>
              <a:pPr algn="ctr"/>
              <a:r>
                <a:rPr lang="en-US" sz="1400" dirty="0"/>
                <a:t>QLDB</a:t>
              </a:r>
            </a:p>
          </p:txBody>
        </p:sp>
        <p:pic>
          <p:nvPicPr>
            <p:cNvPr id="27" name="Graphic 26">
              <a:extLst>
                <a:ext uri="{FF2B5EF4-FFF2-40B4-BE49-F238E27FC236}">
                  <a16:creationId xmlns:a16="http://schemas.microsoft.com/office/drawing/2014/main" id="{D7A06E1E-65F3-E446-A326-B2935CA1109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27841" y="1125864"/>
              <a:ext cx="711200" cy="711200"/>
            </a:xfrm>
            <a:prstGeom prst="rect">
              <a:avLst/>
            </a:prstGeom>
          </p:spPr>
        </p:pic>
      </p:grpSp>
      <p:grpSp>
        <p:nvGrpSpPr>
          <p:cNvPr id="31" name="Group 30">
            <a:extLst>
              <a:ext uri="{FF2B5EF4-FFF2-40B4-BE49-F238E27FC236}">
                <a16:creationId xmlns:a16="http://schemas.microsoft.com/office/drawing/2014/main" id="{9C7937E2-DF7D-464D-AF3B-705BD51201BA}"/>
              </a:ext>
            </a:extLst>
          </p:cNvPr>
          <p:cNvGrpSpPr/>
          <p:nvPr/>
        </p:nvGrpSpPr>
        <p:grpSpPr>
          <a:xfrm>
            <a:off x="8020945" y="5439508"/>
            <a:ext cx="2301904" cy="1234420"/>
            <a:chOff x="1873406" y="1126637"/>
            <a:chExt cx="2301904" cy="1234420"/>
          </a:xfrm>
        </p:grpSpPr>
        <p:sp>
          <p:nvSpPr>
            <p:cNvPr id="29" name="TextBox 28">
              <a:extLst>
                <a:ext uri="{FF2B5EF4-FFF2-40B4-BE49-F238E27FC236}">
                  <a16:creationId xmlns:a16="http://schemas.microsoft.com/office/drawing/2014/main" id="{88B67151-B6E6-7644-8A0B-97FF9022BAB6}"/>
                </a:ext>
              </a:extLst>
            </p:cNvPr>
            <p:cNvSpPr txBox="1"/>
            <p:nvPr/>
          </p:nvSpPr>
          <p:spPr>
            <a:xfrm>
              <a:off x="1873406" y="1837837"/>
              <a:ext cx="2301904" cy="523220"/>
            </a:xfrm>
            <a:prstGeom prst="rect">
              <a:avLst/>
            </a:prstGeom>
            <a:noFill/>
          </p:spPr>
          <p:txBody>
            <a:bodyPr wrap="square" rtlCol="0">
              <a:spAutoFit/>
            </a:bodyPr>
            <a:lstStyle/>
            <a:p>
              <a:pPr algn="ctr"/>
              <a:r>
                <a:rPr lang="en-US" sz="1400" dirty="0"/>
                <a:t>Amazon Elastic Block Store (EBS)</a:t>
              </a:r>
            </a:p>
          </p:txBody>
        </p:sp>
        <p:pic>
          <p:nvPicPr>
            <p:cNvPr id="30" name="Graphic 29">
              <a:extLst>
                <a:ext uri="{FF2B5EF4-FFF2-40B4-BE49-F238E27FC236}">
                  <a16:creationId xmlns:a16="http://schemas.microsoft.com/office/drawing/2014/main" id="{D500E441-F2B2-4849-9C29-1B891F86990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68758" y="1126637"/>
              <a:ext cx="711200" cy="711200"/>
            </a:xfrm>
            <a:prstGeom prst="rect">
              <a:avLst/>
            </a:prstGeom>
          </p:spPr>
        </p:pic>
      </p:grpSp>
      <p:grpSp>
        <p:nvGrpSpPr>
          <p:cNvPr id="34" name="Group 33">
            <a:extLst>
              <a:ext uri="{FF2B5EF4-FFF2-40B4-BE49-F238E27FC236}">
                <a16:creationId xmlns:a16="http://schemas.microsoft.com/office/drawing/2014/main" id="{02B84897-FBEB-594F-9961-25C1E34A3D0C}"/>
              </a:ext>
            </a:extLst>
          </p:cNvPr>
          <p:cNvGrpSpPr/>
          <p:nvPr/>
        </p:nvGrpSpPr>
        <p:grpSpPr>
          <a:xfrm>
            <a:off x="9832743" y="4290345"/>
            <a:ext cx="2301904" cy="1018977"/>
            <a:chOff x="4237465" y="1126637"/>
            <a:chExt cx="2301904" cy="1018977"/>
          </a:xfrm>
        </p:grpSpPr>
        <p:sp>
          <p:nvSpPr>
            <p:cNvPr id="32" name="TextBox 31">
              <a:extLst>
                <a:ext uri="{FF2B5EF4-FFF2-40B4-BE49-F238E27FC236}">
                  <a16:creationId xmlns:a16="http://schemas.microsoft.com/office/drawing/2014/main" id="{A8DD0E00-8AAF-1F47-807E-C37AEC4793D3}"/>
                </a:ext>
              </a:extLst>
            </p:cNvPr>
            <p:cNvSpPr txBox="1"/>
            <p:nvPr/>
          </p:nvSpPr>
          <p:spPr>
            <a:xfrm>
              <a:off x="4237465" y="1837837"/>
              <a:ext cx="2301904" cy="307777"/>
            </a:xfrm>
            <a:prstGeom prst="rect">
              <a:avLst/>
            </a:prstGeom>
            <a:noFill/>
          </p:spPr>
          <p:txBody>
            <a:bodyPr wrap="square" rtlCol="0">
              <a:spAutoFit/>
            </a:bodyPr>
            <a:lstStyle/>
            <a:p>
              <a:pPr algn="ctr"/>
              <a:r>
                <a:rPr lang="en-US" sz="1400" dirty="0"/>
                <a:t>EFS</a:t>
              </a:r>
            </a:p>
          </p:txBody>
        </p:sp>
        <p:pic>
          <p:nvPicPr>
            <p:cNvPr id="33" name="Graphic 32">
              <a:extLst>
                <a:ext uri="{FF2B5EF4-FFF2-40B4-BE49-F238E27FC236}">
                  <a16:creationId xmlns:a16="http://schemas.microsoft.com/office/drawing/2014/main" id="{15D73FEA-1E00-904B-B5CB-D9084FE42CC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032817" y="1126637"/>
              <a:ext cx="711200" cy="711200"/>
            </a:xfrm>
            <a:prstGeom prst="rect">
              <a:avLst/>
            </a:prstGeom>
          </p:spPr>
        </p:pic>
      </p:grpSp>
      <p:grpSp>
        <p:nvGrpSpPr>
          <p:cNvPr id="37" name="Group 36">
            <a:extLst>
              <a:ext uri="{FF2B5EF4-FFF2-40B4-BE49-F238E27FC236}">
                <a16:creationId xmlns:a16="http://schemas.microsoft.com/office/drawing/2014/main" id="{F376497B-A864-0144-8742-F7C915DFCE98}"/>
              </a:ext>
            </a:extLst>
          </p:cNvPr>
          <p:cNvGrpSpPr/>
          <p:nvPr/>
        </p:nvGrpSpPr>
        <p:grpSpPr>
          <a:xfrm>
            <a:off x="9832743" y="5525043"/>
            <a:ext cx="2301904" cy="1018977"/>
            <a:chOff x="6612675" y="1126637"/>
            <a:chExt cx="2301904" cy="1018977"/>
          </a:xfrm>
        </p:grpSpPr>
        <p:sp>
          <p:nvSpPr>
            <p:cNvPr id="35" name="TextBox 34">
              <a:extLst>
                <a:ext uri="{FF2B5EF4-FFF2-40B4-BE49-F238E27FC236}">
                  <a16:creationId xmlns:a16="http://schemas.microsoft.com/office/drawing/2014/main" id="{216B3B26-CB9B-9440-AFD9-215D7448E4A4}"/>
                </a:ext>
              </a:extLst>
            </p:cNvPr>
            <p:cNvSpPr txBox="1"/>
            <p:nvPr/>
          </p:nvSpPr>
          <p:spPr>
            <a:xfrm>
              <a:off x="6612675" y="1837837"/>
              <a:ext cx="2301904" cy="307777"/>
            </a:xfrm>
            <a:prstGeom prst="rect">
              <a:avLst/>
            </a:prstGeom>
            <a:noFill/>
          </p:spPr>
          <p:txBody>
            <a:bodyPr wrap="square" rtlCol="0">
              <a:spAutoFit/>
            </a:bodyPr>
            <a:lstStyle/>
            <a:p>
              <a:pPr algn="ctr"/>
              <a:r>
                <a:rPr lang="en-US" sz="1400" dirty="0"/>
                <a:t>Amazon </a:t>
              </a:r>
              <a:r>
                <a:rPr lang="en-US" sz="1400" dirty="0" err="1"/>
                <a:t>FSx</a:t>
              </a:r>
              <a:endParaRPr lang="en-US" sz="1400" dirty="0"/>
            </a:p>
          </p:txBody>
        </p:sp>
        <p:pic>
          <p:nvPicPr>
            <p:cNvPr id="36" name="Graphic 35">
              <a:extLst>
                <a:ext uri="{FF2B5EF4-FFF2-40B4-BE49-F238E27FC236}">
                  <a16:creationId xmlns:a16="http://schemas.microsoft.com/office/drawing/2014/main" id="{073DA8EB-1F51-374F-8460-8B72B352C7E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382424" y="1126637"/>
              <a:ext cx="711200" cy="711200"/>
            </a:xfrm>
            <a:prstGeom prst="rect">
              <a:avLst/>
            </a:prstGeom>
          </p:spPr>
        </p:pic>
      </p:grpSp>
      <p:sp>
        <p:nvSpPr>
          <p:cNvPr id="3" name="TextBox 2">
            <a:extLst>
              <a:ext uri="{FF2B5EF4-FFF2-40B4-BE49-F238E27FC236}">
                <a16:creationId xmlns:a16="http://schemas.microsoft.com/office/drawing/2014/main" id="{177C5480-ECEC-574B-98FD-45F242B9D2AF}"/>
              </a:ext>
            </a:extLst>
          </p:cNvPr>
          <p:cNvSpPr txBox="1"/>
          <p:nvPr/>
        </p:nvSpPr>
        <p:spPr>
          <a:xfrm flipH="1">
            <a:off x="974168" y="2303944"/>
            <a:ext cx="2489238" cy="369332"/>
          </a:xfrm>
          <a:prstGeom prst="rect">
            <a:avLst/>
          </a:prstGeom>
          <a:noFill/>
        </p:spPr>
        <p:txBody>
          <a:bodyPr wrap="square" rtlCol="0">
            <a:spAutoFit/>
          </a:bodyPr>
          <a:lstStyle/>
          <a:p>
            <a:r>
              <a:rPr lang="en-US" dirty="0"/>
              <a:t>Databases / Warehouse</a:t>
            </a:r>
          </a:p>
        </p:txBody>
      </p:sp>
      <p:sp>
        <p:nvSpPr>
          <p:cNvPr id="38" name="TextBox 37">
            <a:extLst>
              <a:ext uri="{FF2B5EF4-FFF2-40B4-BE49-F238E27FC236}">
                <a16:creationId xmlns:a16="http://schemas.microsoft.com/office/drawing/2014/main" id="{C0F3C10B-42C2-9341-8AB3-8AC0909D391C}"/>
              </a:ext>
            </a:extLst>
          </p:cNvPr>
          <p:cNvSpPr txBox="1"/>
          <p:nvPr/>
        </p:nvSpPr>
        <p:spPr>
          <a:xfrm flipH="1">
            <a:off x="9622281" y="3319450"/>
            <a:ext cx="1691411" cy="369332"/>
          </a:xfrm>
          <a:prstGeom prst="rect">
            <a:avLst/>
          </a:prstGeom>
          <a:noFill/>
        </p:spPr>
        <p:txBody>
          <a:bodyPr wrap="square" rtlCol="0">
            <a:spAutoFit/>
          </a:bodyPr>
          <a:lstStyle/>
          <a:p>
            <a:r>
              <a:rPr lang="en-US" dirty="0"/>
              <a:t>Files</a:t>
            </a:r>
          </a:p>
        </p:txBody>
      </p:sp>
      <p:grpSp>
        <p:nvGrpSpPr>
          <p:cNvPr id="39" name="Group 38">
            <a:extLst>
              <a:ext uri="{FF2B5EF4-FFF2-40B4-BE49-F238E27FC236}">
                <a16:creationId xmlns:a16="http://schemas.microsoft.com/office/drawing/2014/main" id="{EC66F202-0D73-554F-BD13-567F3F10BF56}"/>
              </a:ext>
            </a:extLst>
          </p:cNvPr>
          <p:cNvGrpSpPr/>
          <p:nvPr/>
        </p:nvGrpSpPr>
        <p:grpSpPr>
          <a:xfrm>
            <a:off x="9146825" y="1589917"/>
            <a:ext cx="2166867" cy="1019470"/>
            <a:chOff x="4175311" y="1093236"/>
            <a:chExt cx="2166867" cy="1019470"/>
          </a:xfrm>
        </p:grpSpPr>
        <p:sp>
          <p:nvSpPr>
            <p:cNvPr id="40" name="TextBox 39">
              <a:extLst>
                <a:ext uri="{FF2B5EF4-FFF2-40B4-BE49-F238E27FC236}">
                  <a16:creationId xmlns:a16="http://schemas.microsoft.com/office/drawing/2014/main" id="{BC1A2871-7C97-4442-BCC2-F060D2D918A2}"/>
                </a:ext>
              </a:extLst>
            </p:cNvPr>
            <p:cNvSpPr txBox="1"/>
            <p:nvPr/>
          </p:nvSpPr>
          <p:spPr>
            <a:xfrm>
              <a:off x="4175311" y="1804929"/>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Lake Formation</a:t>
              </a:r>
            </a:p>
          </p:txBody>
        </p:sp>
        <p:pic>
          <p:nvPicPr>
            <p:cNvPr id="41" name="Graphic 40">
              <a:extLst>
                <a:ext uri="{FF2B5EF4-FFF2-40B4-BE49-F238E27FC236}">
                  <a16:creationId xmlns:a16="http://schemas.microsoft.com/office/drawing/2014/main" id="{E4719EFB-6EFB-E546-BE7E-1E72E2D4063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903144" y="1093236"/>
              <a:ext cx="711200" cy="711200"/>
            </a:xfrm>
            <a:prstGeom prst="rect">
              <a:avLst/>
            </a:prstGeom>
          </p:spPr>
        </p:pic>
      </p:grpSp>
      <p:grpSp>
        <p:nvGrpSpPr>
          <p:cNvPr id="42" name="Group 41">
            <a:extLst>
              <a:ext uri="{FF2B5EF4-FFF2-40B4-BE49-F238E27FC236}">
                <a16:creationId xmlns:a16="http://schemas.microsoft.com/office/drawing/2014/main" id="{CE28C961-207A-0340-A027-810EE02863F8}"/>
              </a:ext>
            </a:extLst>
          </p:cNvPr>
          <p:cNvGrpSpPr/>
          <p:nvPr/>
        </p:nvGrpSpPr>
        <p:grpSpPr>
          <a:xfrm>
            <a:off x="4275331" y="3271368"/>
            <a:ext cx="1691411" cy="1018977"/>
            <a:chOff x="7683437" y="1107881"/>
            <a:chExt cx="1691411" cy="1018977"/>
          </a:xfrm>
        </p:grpSpPr>
        <p:sp>
          <p:nvSpPr>
            <p:cNvPr id="43" name="TextBox 42">
              <a:extLst>
                <a:ext uri="{FF2B5EF4-FFF2-40B4-BE49-F238E27FC236}">
                  <a16:creationId xmlns:a16="http://schemas.microsoft.com/office/drawing/2014/main" id="{E7442AB7-6248-B849-8016-3BE618F19753}"/>
                </a:ext>
              </a:extLst>
            </p:cNvPr>
            <p:cNvSpPr txBox="1"/>
            <p:nvPr/>
          </p:nvSpPr>
          <p:spPr>
            <a:xfrm>
              <a:off x="7683437" y="181908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Kinesis</a:t>
              </a:r>
              <a:endParaRPr lang="en-US" sz="1400" dirty="0">
                <a:latin typeface="+mj-lt"/>
                <a:ea typeface="Amazon Ember" panose="020B0603020204020204" pitchFamily="34" charset="0"/>
                <a:cs typeface="Amazon Ember" panose="020B0603020204020204" pitchFamily="34" charset="0"/>
              </a:endParaRPr>
            </a:p>
          </p:txBody>
        </p:sp>
        <p:pic>
          <p:nvPicPr>
            <p:cNvPr id="44" name="Graphic 43">
              <a:extLst>
                <a:ext uri="{FF2B5EF4-FFF2-40B4-BE49-F238E27FC236}">
                  <a16:creationId xmlns:a16="http://schemas.microsoft.com/office/drawing/2014/main" id="{559AAB5D-5D34-BB4A-BD97-83731514AD7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173542" y="1107881"/>
              <a:ext cx="711200" cy="711200"/>
            </a:xfrm>
            <a:prstGeom prst="rect">
              <a:avLst/>
            </a:prstGeom>
          </p:spPr>
        </p:pic>
      </p:grpSp>
      <p:grpSp>
        <p:nvGrpSpPr>
          <p:cNvPr id="45" name="Group 44">
            <a:extLst>
              <a:ext uri="{FF2B5EF4-FFF2-40B4-BE49-F238E27FC236}">
                <a16:creationId xmlns:a16="http://schemas.microsoft.com/office/drawing/2014/main" id="{1C0F0CA5-D434-5949-BDDD-A8C8B02B0041}"/>
              </a:ext>
            </a:extLst>
          </p:cNvPr>
          <p:cNvGrpSpPr/>
          <p:nvPr/>
        </p:nvGrpSpPr>
        <p:grpSpPr>
          <a:xfrm>
            <a:off x="5736453" y="3271368"/>
            <a:ext cx="2166867" cy="1234913"/>
            <a:chOff x="8788203" y="1093236"/>
            <a:chExt cx="2166867" cy="1234913"/>
          </a:xfrm>
        </p:grpSpPr>
        <p:sp>
          <p:nvSpPr>
            <p:cNvPr id="46" name="TextBox 45">
              <a:extLst>
                <a:ext uri="{FF2B5EF4-FFF2-40B4-BE49-F238E27FC236}">
                  <a16:creationId xmlns:a16="http://schemas.microsoft.com/office/drawing/2014/main" id="{14A34F9B-1701-DA47-BAD6-B274748B5A4B}"/>
                </a:ext>
              </a:extLst>
            </p:cNvPr>
            <p:cNvSpPr txBox="1"/>
            <p:nvPr/>
          </p:nvSpPr>
          <p:spPr>
            <a:xfrm>
              <a:off x="8788203" y="1804929"/>
              <a:ext cx="2166867"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Managed Streaming for Kafka</a:t>
              </a:r>
            </a:p>
          </p:txBody>
        </p:sp>
        <p:pic>
          <p:nvPicPr>
            <p:cNvPr id="47" name="Graphic 46">
              <a:extLst>
                <a:ext uri="{FF2B5EF4-FFF2-40B4-BE49-F238E27FC236}">
                  <a16:creationId xmlns:a16="http://schemas.microsoft.com/office/drawing/2014/main" id="{5DB4A1F1-145E-534A-B54E-7F0C16BB15C8}"/>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516036" y="1093236"/>
              <a:ext cx="711200" cy="711200"/>
            </a:xfrm>
            <a:prstGeom prst="rect">
              <a:avLst/>
            </a:prstGeom>
          </p:spPr>
        </p:pic>
      </p:grpSp>
      <p:grpSp>
        <p:nvGrpSpPr>
          <p:cNvPr id="48" name="Group 47">
            <a:extLst>
              <a:ext uri="{FF2B5EF4-FFF2-40B4-BE49-F238E27FC236}">
                <a16:creationId xmlns:a16="http://schemas.microsoft.com/office/drawing/2014/main" id="{C14A1C8B-7715-1141-89EC-1D4A565D70D5}"/>
              </a:ext>
            </a:extLst>
          </p:cNvPr>
          <p:cNvGrpSpPr/>
          <p:nvPr/>
        </p:nvGrpSpPr>
        <p:grpSpPr>
          <a:xfrm>
            <a:off x="4037604" y="1933948"/>
            <a:ext cx="2166867" cy="1019470"/>
            <a:chOff x="6474373" y="1093236"/>
            <a:chExt cx="2166867" cy="1019470"/>
          </a:xfrm>
        </p:grpSpPr>
        <p:sp>
          <p:nvSpPr>
            <p:cNvPr id="49" name="TextBox 48">
              <a:extLst>
                <a:ext uri="{FF2B5EF4-FFF2-40B4-BE49-F238E27FC236}">
                  <a16:creationId xmlns:a16="http://schemas.microsoft.com/office/drawing/2014/main" id="{0D283E44-789C-1543-AB11-A58F8543EE85}"/>
                </a:ext>
              </a:extLst>
            </p:cNvPr>
            <p:cNvSpPr txBox="1"/>
            <p:nvPr/>
          </p:nvSpPr>
          <p:spPr>
            <a:xfrm>
              <a:off x="6474373" y="1804929"/>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Data Pipeline</a:t>
              </a:r>
            </a:p>
          </p:txBody>
        </p:sp>
        <p:pic>
          <p:nvPicPr>
            <p:cNvPr id="50" name="Graphic 49">
              <a:extLst>
                <a:ext uri="{FF2B5EF4-FFF2-40B4-BE49-F238E27FC236}">
                  <a16:creationId xmlns:a16="http://schemas.microsoft.com/office/drawing/2014/main" id="{89DBE95B-7B02-6448-A49E-3659349EF1FE}"/>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202207" y="1093236"/>
              <a:ext cx="711200" cy="711200"/>
            </a:xfrm>
            <a:prstGeom prst="rect">
              <a:avLst/>
            </a:prstGeom>
          </p:spPr>
        </p:pic>
      </p:grpSp>
      <p:grpSp>
        <p:nvGrpSpPr>
          <p:cNvPr id="51" name="Group 50">
            <a:extLst>
              <a:ext uri="{FF2B5EF4-FFF2-40B4-BE49-F238E27FC236}">
                <a16:creationId xmlns:a16="http://schemas.microsoft.com/office/drawing/2014/main" id="{9ADCE2F0-9F0F-3144-BE0C-DD3582605DC8}"/>
              </a:ext>
            </a:extLst>
          </p:cNvPr>
          <p:cNvGrpSpPr/>
          <p:nvPr/>
        </p:nvGrpSpPr>
        <p:grpSpPr>
          <a:xfrm>
            <a:off x="5668935" y="1933948"/>
            <a:ext cx="2301904" cy="1034500"/>
            <a:chOff x="5895456" y="3705507"/>
            <a:chExt cx="2301904" cy="1034500"/>
          </a:xfrm>
        </p:grpSpPr>
        <p:sp>
          <p:nvSpPr>
            <p:cNvPr id="52" name="TextBox 51">
              <a:extLst>
                <a:ext uri="{FF2B5EF4-FFF2-40B4-BE49-F238E27FC236}">
                  <a16:creationId xmlns:a16="http://schemas.microsoft.com/office/drawing/2014/main" id="{FA91039F-276E-5548-941A-0B2E67C55BF5}"/>
                </a:ext>
              </a:extLst>
            </p:cNvPr>
            <p:cNvSpPr txBox="1"/>
            <p:nvPr/>
          </p:nvSpPr>
          <p:spPr>
            <a:xfrm>
              <a:off x="5895456" y="4432230"/>
              <a:ext cx="2301904" cy="307777"/>
            </a:xfrm>
            <a:prstGeom prst="rect">
              <a:avLst/>
            </a:prstGeom>
            <a:noFill/>
          </p:spPr>
          <p:txBody>
            <a:bodyPr wrap="square" rtlCol="0">
              <a:spAutoFit/>
            </a:bodyPr>
            <a:lstStyle/>
            <a:p>
              <a:pPr algn="ctr"/>
              <a:r>
                <a:rPr lang="en-US" sz="1400" dirty="0"/>
                <a:t>Database Migration Service</a:t>
              </a:r>
            </a:p>
          </p:txBody>
        </p:sp>
        <p:pic>
          <p:nvPicPr>
            <p:cNvPr id="53" name="Graphic 52">
              <a:extLst>
                <a:ext uri="{FF2B5EF4-FFF2-40B4-BE49-F238E27FC236}">
                  <a16:creationId xmlns:a16="http://schemas.microsoft.com/office/drawing/2014/main" id="{4A3F094B-5E21-9E44-A6FB-5A23826DBB0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90808" y="3705507"/>
              <a:ext cx="711200" cy="711200"/>
            </a:xfrm>
            <a:prstGeom prst="rect">
              <a:avLst/>
            </a:prstGeom>
          </p:spPr>
        </p:pic>
      </p:grpSp>
      <p:sp>
        <p:nvSpPr>
          <p:cNvPr id="54" name="TextBox 53">
            <a:extLst>
              <a:ext uri="{FF2B5EF4-FFF2-40B4-BE49-F238E27FC236}">
                <a16:creationId xmlns:a16="http://schemas.microsoft.com/office/drawing/2014/main" id="{0E0849CA-431D-B645-8713-851B207AA05D}"/>
              </a:ext>
            </a:extLst>
          </p:cNvPr>
          <p:cNvSpPr txBox="1"/>
          <p:nvPr/>
        </p:nvSpPr>
        <p:spPr>
          <a:xfrm flipH="1">
            <a:off x="5144947" y="1472816"/>
            <a:ext cx="2489238" cy="369332"/>
          </a:xfrm>
          <a:prstGeom prst="rect">
            <a:avLst/>
          </a:prstGeom>
          <a:noFill/>
        </p:spPr>
        <p:txBody>
          <a:bodyPr wrap="square" rtlCol="0">
            <a:spAutoFit/>
          </a:bodyPr>
          <a:lstStyle/>
          <a:p>
            <a:r>
              <a:rPr lang="en-US" dirty="0"/>
              <a:t>Streaming Data</a:t>
            </a:r>
          </a:p>
        </p:txBody>
      </p:sp>
    </p:spTree>
    <p:extLst>
      <p:ext uri="{BB962C8B-B14F-4D97-AF65-F5344CB8AC3E}">
        <p14:creationId xmlns:p14="http://schemas.microsoft.com/office/powerpoint/2010/main" val="3865959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F099-4B5F-9446-8215-2E2837D35121}"/>
              </a:ext>
            </a:extLst>
          </p:cNvPr>
          <p:cNvSpPr>
            <a:spLocks noGrp="1"/>
          </p:cNvSpPr>
          <p:nvPr>
            <p:ph type="title"/>
          </p:nvPr>
        </p:nvSpPr>
        <p:spPr>
          <a:xfrm>
            <a:off x="838200" y="365125"/>
            <a:ext cx="10515600" cy="1325563"/>
          </a:xfrm>
        </p:spPr>
        <p:txBody>
          <a:bodyPr/>
          <a:lstStyle/>
          <a:p>
            <a:r>
              <a:rPr lang="en-US" dirty="0"/>
              <a:t>Lake Formation</a:t>
            </a:r>
          </a:p>
        </p:txBody>
      </p:sp>
      <p:pic>
        <p:nvPicPr>
          <p:cNvPr id="5" name="Picture 4" descr="A screenshot of a cell phone&#10;&#10;Description automatically generated">
            <a:extLst>
              <a:ext uri="{FF2B5EF4-FFF2-40B4-BE49-F238E27FC236}">
                <a16:creationId xmlns:a16="http://schemas.microsoft.com/office/drawing/2014/main" id="{2C62FB6A-C4B8-1848-BA99-30E5D21C7075}"/>
              </a:ext>
            </a:extLst>
          </p:cNvPr>
          <p:cNvPicPr>
            <a:picLocks noChangeAspect="1"/>
          </p:cNvPicPr>
          <p:nvPr/>
        </p:nvPicPr>
        <p:blipFill>
          <a:blip r:embed="rId3"/>
          <a:stretch>
            <a:fillRect/>
          </a:stretch>
        </p:blipFill>
        <p:spPr>
          <a:xfrm>
            <a:off x="1289050" y="1506950"/>
            <a:ext cx="9613900" cy="4373174"/>
          </a:xfrm>
          <a:prstGeom prst="rect">
            <a:avLst/>
          </a:prstGeom>
        </p:spPr>
      </p:pic>
    </p:spTree>
    <p:extLst>
      <p:ext uri="{BB962C8B-B14F-4D97-AF65-F5344CB8AC3E}">
        <p14:creationId xmlns:p14="http://schemas.microsoft.com/office/powerpoint/2010/main" val="92860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14857-B88C-FC4B-B7B0-71FE98D0B25E}"/>
              </a:ext>
            </a:extLst>
          </p:cNvPr>
          <p:cNvSpPr>
            <a:spLocks noGrp="1"/>
          </p:cNvSpPr>
          <p:nvPr>
            <p:ph type="title"/>
          </p:nvPr>
        </p:nvSpPr>
        <p:spPr>
          <a:xfrm>
            <a:off x="4965430" y="629268"/>
            <a:ext cx="6586491" cy="1286160"/>
          </a:xfrm>
        </p:spPr>
        <p:txBody>
          <a:bodyPr anchor="b">
            <a:normAutofit/>
          </a:bodyPr>
          <a:lstStyle/>
          <a:p>
            <a:r>
              <a:rPr lang="en-US" sz="4100"/>
              <a:t>Serverless Data Transformation</a:t>
            </a:r>
          </a:p>
        </p:txBody>
      </p:sp>
      <p:sp>
        <p:nvSpPr>
          <p:cNvPr id="3" name="Content Placeholder 2">
            <a:extLst>
              <a:ext uri="{FF2B5EF4-FFF2-40B4-BE49-F238E27FC236}">
                <a16:creationId xmlns:a16="http://schemas.microsoft.com/office/drawing/2014/main" id="{FD129995-AED1-274B-B555-A9C03B5CD713}"/>
              </a:ext>
            </a:extLst>
          </p:cNvPr>
          <p:cNvSpPr>
            <a:spLocks noGrp="1"/>
          </p:cNvSpPr>
          <p:nvPr>
            <p:ph idx="1"/>
          </p:nvPr>
        </p:nvSpPr>
        <p:spPr>
          <a:xfrm>
            <a:off x="4965431" y="2438400"/>
            <a:ext cx="6586489" cy="3785419"/>
          </a:xfrm>
        </p:spPr>
        <p:txBody>
          <a:bodyPr>
            <a:normAutofit/>
          </a:bodyPr>
          <a:lstStyle/>
          <a:p>
            <a:r>
              <a:rPr lang="en-US" sz="2000"/>
              <a:t>Pay for only what you use (storage / data transfer separate)</a:t>
            </a:r>
          </a:p>
          <a:p>
            <a:r>
              <a:rPr lang="en-US" sz="2000"/>
              <a:t>Crawl data (ad-hoc or scheduled)</a:t>
            </a:r>
          </a:p>
          <a:p>
            <a:r>
              <a:rPr lang="en-US" sz="2000"/>
              <a:t>Query data that’s Unstructured, Semi Structured or Structured.</a:t>
            </a:r>
          </a:p>
          <a:p>
            <a:r>
              <a:rPr lang="en-US" sz="2000"/>
              <a:t>Catalog data into a metastore (much like Hive)</a:t>
            </a:r>
          </a:p>
          <a:p>
            <a:r>
              <a:rPr lang="en-US" sz="2000"/>
              <a:t>Can Connect to JDBC/ODBC datasource or S3</a:t>
            </a:r>
          </a:p>
          <a:p>
            <a:r>
              <a:rPr lang="en-US" sz="2000"/>
              <a:t>Outputs to tooling like SageMaker, QuickSight, RedShift, S3, RDS</a:t>
            </a:r>
          </a:p>
          <a:p>
            <a:r>
              <a:rPr lang="en-US" sz="2000"/>
              <a:t>Can use 3</a:t>
            </a:r>
            <a:r>
              <a:rPr lang="en-US" sz="2000" baseline="30000"/>
              <a:t>rd</a:t>
            </a:r>
            <a:r>
              <a:rPr lang="en-US" sz="2000"/>
              <a:t> party Analytics tooling</a:t>
            </a:r>
          </a:p>
          <a:p>
            <a:pPr marL="0" indent="0">
              <a:buNone/>
            </a:pPr>
            <a:endParaRPr lang="en-US" sz="2000"/>
          </a:p>
          <a:p>
            <a:endParaRPr lang="en-US" sz="2000"/>
          </a:p>
          <a:p>
            <a:endParaRPr lang="en-US" sz="2000"/>
          </a:p>
        </p:txBody>
      </p:sp>
      <p:pic>
        <p:nvPicPr>
          <p:cNvPr id="5" name="Picture 4">
            <a:extLst>
              <a:ext uri="{FF2B5EF4-FFF2-40B4-BE49-F238E27FC236}">
                <a16:creationId xmlns:a16="http://schemas.microsoft.com/office/drawing/2014/main" id="{E301E2E7-17AE-8D51-5BB8-C003378FC30C}"/>
              </a:ext>
            </a:extLst>
          </p:cNvPr>
          <p:cNvPicPr>
            <a:picLocks noChangeAspect="1"/>
          </p:cNvPicPr>
          <p:nvPr/>
        </p:nvPicPr>
        <p:blipFill rotWithShape="1">
          <a:blip r:embed="rId2"/>
          <a:srcRect l="16980" r="44999"/>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67FE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286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BD7BA-611B-F046-B811-C88A6782314B}"/>
              </a:ext>
            </a:extLst>
          </p:cNvPr>
          <p:cNvSpPr>
            <a:spLocks noGrp="1"/>
          </p:cNvSpPr>
          <p:nvPr>
            <p:ph type="title"/>
          </p:nvPr>
        </p:nvSpPr>
        <p:spPr>
          <a:xfrm>
            <a:off x="524741" y="620392"/>
            <a:ext cx="3808268" cy="5504688"/>
          </a:xfrm>
        </p:spPr>
        <p:txBody>
          <a:bodyPr>
            <a:normAutofit/>
          </a:bodyPr>
          <a:lstStyle/>
          <a:p>
            <a:r>
              <a:rPr lang="en-US" sz="6000">
                <a:solidFill>
                  <a:schemeClr val="accent5"/>
                </a:solidFill>
              </a:rPr>
              <a:t>Compliance &amp; Security </a:t>
            </a:r>
          </a:p>
        </p:txBody>
      </p:sp>
      <p:graphicFrame>
        <p:nvGraphicFramePr>
          <p:cNvPr id="5" name="Content Placeholder 2">
            <a:extLst>
              <a:ext uri="{FF2B5EF4-FFF2-40B4-BE49-F238E27FC236}">
                <a16:creationId xmlns:a16="http://schemas.microsoft.com/office/drawing/2014/main" id="{E790C20D-B6C9-FB81-A3E7-8BF570081C5C}"/>
              </a:ext>
            </a:extLst>
          </p:cNvPr>
          <p:cNvGraphicFramePr>
            <a:graphicFrameLocks noGrp="1"/>
          </p:cNvGraphicFramePr>
          <p:nvPr>
            <p:ph idx="1"/>
            <p:extLst>
              <p:ext uri="{D42A27DB-BD31-4B8C-83A1-F6EECF244321}">
                <p14:modId xmlns:p14="http://schemas.microsoft.com/office/powerpoint/2010/main" val="220687943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307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A9AD13-0B5E-2046-BDBC-479337FA31A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Athena IAM Policy</a:t>
            </a:r>
          </a:p>
        </p:txBody>
      </p:sp>
      <p:pic>
        <p:nvPicPr>
          <p:cNvPr id="5" name="Picture 4" descr="A screenshot of a computer screen&#10;&#10;Description automatically generated">
            <a:extLst>
              <a:ext uri="{FF2B5EF4-FFF2-40B4-BE49-F238E27FC236}">
                <a16:creationId xmlns:a16="http://schemas.microsoft.com/office/drawing/2014/main" id="{83CC3032-950C-6642-BE0F-C39EC374B50B}"/>
              </a:ext>
            </a:extLst>
          </p:cNvPr>
          <p:cNvPicPr>
            <a:picLocks noChangeAspect="1"/>
          </p:cNvPicPr>
          <p:nvPr/>
        </p:nvPicPr>
        <p:blipFill>
          <a:blip r:embed="rId2"/>
          <a:stretch>
            <a:fillRect/>
          </a:stretch>
        </p:blipFill>
        <p:spPr>
          <a:xfrm>
            <a:off x="4038600" y="1962710"/>
            <a:ext cx="7188199" cy="2929190"/>
          </a:xfrm>
          <a:prstGeom prst="rect">
            <a:avLst/>
          </a:prstGeom>
        </p:spPr>
      </p:pic>
    </p:spTree>
    <p:extLst>
      <p:ext uri="{BB962C8B-B14F-4D97-AF65-F5344CB8AC3E}">
        <p14:creationId xmlns:p14="http://schemas.microsoft.com/office/powerpoint/2010/main" val="3633980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1296416"/>
          </a:xfrm>
          <a:prstGeom prst="rect">
            <a:avLst/>
          </a:prstGeom>
          <a:blipFill>
            <a:blip r:embed="rId3" cstate="print"/>
            <a:stretch>
              <a:fillRect/>
            </a:stretch>
          </a:blipFill>
        </p:spPr>
        <p:txBody>
          <a:bodyPr wrap="square" lIns="0" tIns="0" rIns="0" bIns="0" rtlCol="0"/>
          <a:lstStyle/>
          <a:p>
            <a:endParaRPr sz="2400"/>
          </a:p>
        </p:txBody>
      </p:sp>
      <p:sp>
        <p:nvSpPr>
          <p:cNvPr id="3" name="object 3"/>
          <p:cNvSpPr txBox="1">
            <a:spLocks noGrp="1"/>
          </p:cNvSpPr>
          <p:nvPr>
            <p:ph type="title"/>
          </p:nvPr>
        </p:nvSpPr>
        <p:spPr>
          <a:xfrm>
            <a:off x="3296125" y="206702"/>
            <a:ext cx="5595620" cy="571096"/>
          </a:xfrm>
          <a:prstGeom prst="rect">
            <a:avLst/>
          </a:prstGeom>
        </p:spPr>
        <p:txBody>
          <a:bodyPr vert="horz" wrap="square" lIns="0" tIns="16933" rIns="0" bIns="0" rtlCol="0" anchor="ctr">
            <a:spAutoFit/>
          </a:bodyPr>
          <a:lstStyle/>
          <a:p>
            <a:pPr marL="16933">
              <a:lnSpc>
                <a:spcPct val="100000"/>
              </a:lnSpc>
              <a:spcBef>
                <a:spcPts val="133"/>
              </a:spcBef>
            </a:pPr>
            <a:r>
              <a:rPr sz="3600" spc="-200" dirty="0">
                <a:solidFill>
                  <a:srgbClr val="FFA630"/>
                </a:solidFill>
              </a:rPr>
              <a:t>Tell </a:t>
            </a:r>
            <a:r>
              <a:rPr sz="3600" spc="-327" dirty="0">
                <a:solidFill>
                  <a:srgbClr val="FFA630"/>
                </a:solidFill>
              </a:rPr>
              <a:t>Us </a:t>
            </a:r>
            <a:r>
              <a:rPr sz="3600" spc="-280" dirty="0">
                <a:solidFill>
                  <a:srgbClr val="FFA630"/>
                </a:solidFill>
              </a:rPr>
              <a:t>a </a:t>
            </a:r>
            <a:r>
              <a:rPr sz="3600" spc="-13" dirty="0">
                <a:solidFill>
                  <a:srgbClr val="FFA630"/>
                </a:solidFill>
              </a:rPr>
              <a:t>Little </a:t>
            </a:r>
            <a:r>
              <a:rPr sz="3600" spc="-60" dirty="0">
                <a:solidFill>
                  <a:srgbClr val="FFA630"/>
                </a:solidFill>
              </a:rPr>
              <a:t>About</a:t>
            </a:r>
            <a:r>
              <a:rPr sz="3600" spc="-333" dirty="0">
                <a:solidFill>
                  <a:srgbClr val="FFA630"/>
                </a:solidFill>
              </a:rPr>
              <a:t> </a:t>
            </a:r>
            <a:r>
              <a:rPr sz="3600" spc="-160" dirty="0">
                <a:solidFill>
                  <a:srgbClr val="FFA630"/>
                </a:solidFill>
              </a:rPr>
              <a:t>Yourself</a:t>
            </a:r>
            <a:endParaRPr sz="3600"/>
          </a:p>
        </p:txBody>
      </p:sp>
      <p:sp>
        <p:nvSpPr>
          <p:cNvPr id="4" name="object 4"/>
          <p:cNvSpPr txBox="1"/>
          <p:nvPr/>
        </p:nvSpPr>
        <p:spPr>
          <a:xfrm>
            <a:off x="883921" y="2029643"/>
            <a:ext cx="6215380" cy="2881985"/>
          </a:xfrm>
          <a:prstGeom prst="rect">
            <a:avLst/>
          </a:prstGeom>
        </p:spPr>
        <p:txBody>
          <a:bodyPr vert="horz" wrap="square" lIns="0" tIns="67733" rIns="0" bIns="0" rtlCol="0">
            <a:spAutoFit/>
          </a:bodyPr>
          <a:lstStyle/>
          <a:p>
            <a:pPr marL="16933">
              <a:spcBef>
                <a:spcPts val="533"/>
              </a:spcBef>
            </a:pPr>
            <a:r>
              <a:rPr sz="3200" spc="-247" dirty="0">
                <a:latin typeface="Arial"/>
                <a:cs typeface="Arial"/>
              </a:rPr>
              <a:t>Please </a:t>
            </a:r>
            <a:r>
              <a:rPr sz="3200" spc="-73" dirty="0">
                <a:latin typeface="Arial"/>
                <a:cs typeface="Arial"/>
              </a:rPr>
              <a:t>let </a:t>
            </a:r>
            <a:r>
              <a:rPr sz="3200" spc="-460" dirty="0">
                <a:latin typeface="Arial"/>
                <a:cs typeface="Arial"/>
              </a:rPr>
              <a:t>us </a:t>
            </a:r>
            <a:r>
              <a:rPr sz="3200" spc="-260" dirty="0">
                <a:latin typeface="Arial"/>
                <a:cs typeface="Arial"/>
              </a:rPr>
              <a:t>know </a:t>
            </a:r>
            <a:r>
              <a:rPr sz="3200" spc="-253" dirty="0">
                <a:latin typeface="Arial"/>
                <a:cs typeface="Arial"/>
              </a:rPr>
              <a:t>who </a:t>
            </a:r>
            <a:r>
              <a:rPr sz="3200" spc="-220" dirty="0">
                <a:latin typeface="Arial"/>
                <a:cs typeface="Arial"/>
              </a:rPr>
              <a:t>you</a:t>
            </a:r>
            <a:r>
              <a:rPr sz="3200" spc="120" dirty="0">
                <a:latin typeface="Arial"/>
                <a:cs typeface="Arial"/>
              </a:rPr>
              <a:t> </a:t>
            </a:r>
            <a:r>
              <a:rPr sz="3200" spc="-100" dirty="0">
                <a:latin typeface="Arial"/>
                <a:cs typeface="Arial"/>
              </a:rPr>
              <a:t>are:</a:t>
            </a:r>
            <a:endParaRPr sz="3200" dirty="0">
              <a:latin typeface="Arial"/>
              <a:cs typeface="Arial"/>
            </a:endParaRPr>
          </a:p>
          <a:p>
            <a:pPr marL="758594" indent="-284473">
              <a:spcBef>
                <a:spcPts val="353"/>
              </a:spcBef>
              <a:buChar char="–"/>
              <a:tabLst>
                <a:tab pos="758594" algn="l"/>
              </a:tabLst>
            </a:pPr>
            <a:r>
              <a:rPr sz="2800" spc="-213" dirty="0">
                <a:latin typeface="Arial"/>
                <a:cs typeface="Arial"/>
              </a:rPr>
              <a:t>Name</a:t>
            </a:r>
            <a:r>
              <a:rPr lang="en-GB" sz="2800" spc="-213" dirty="0">
                <a:latin typeface="Arial"/>
                <a:cs typeface="Arial"/>
              </a:rPr>
              <a:t> </a:t>
            </a:r>
            <a:r>
              <a:rPr sz="2800" spc="-120" dirty="0">
                <a:latin typeface="Arial"/>
                <a:cs typeface="Arial"/>
              </a:rPr>
              <a:t>and</a:t>
            </a:r>
            <a:r>
              <a:rPr sz="2800" spc="-293" dirty="0">
                <a:latin typeface="Arial"/>
                <a:cs typeface="Arial"/>
              </a:rPr>
              <a:t> </a:t>
            </a:r>
            <a:r>
              <a:rPr sz="2800" spc="-100" dirty="0">
                <a:latin typeface="Arial"/>
                <a:cs typeface="Arial"/>
              </a:rPr>
              <a:t>role</a:t>
            </a:r>
            <a:endParaRPr sz="2800" dirty="0">
              <a:latin typeface="Arial"/>
              <a:cs typeface="Arial"/>
            </a:endParaRPr>
          </a:p>
          <a:p>
            <a:pPr marL="758594" indent="-284473">
              <a:spcBef>
                <a:spcPts val="333"/>
              </a:spcBef>
              <a:buChar char="–"/>
              <a:tabLst>
                <a:tab pos="758594" algn="l"/>
              </a:tabLst>
            </a:pPr>
            <a:r>
              <a:rPr lang="en-GB" sz="2800" spc="-87" dirty="0">
                <a:latin typeface="Arial"/>
                <a:cs typeface="Arial"/>
              </a:rPr>
              <a:t>Database, Analytics, Cloud </a:t>
            </a:r>
            <a:r>
              <a:rPr sz="2800" spc="-140" dirty="0">
                <a:latin typeface="Arial"/>
                <a:cs typeface="Arial"/>
              </a:rPr>
              <a:t>experience</a:t>
            </a:r>
            <a:endParaRPr sz="2800" dirty="0">
              <a:latin typeface="Arial"/>
              <a:cs typeface="Arial"/>
            </a:endParaRPr>
          </a:p>
          <a:p>
            <a:pPr marL="758594" indent="-284473">
              <a:spcBef>
                <a:spcPts val="339"/>
              </a:spcBef>
              <a:buChar char="–"/>
              <a:tabLst>
                <a:tab pos="758594" algn="l"/>
              </a:tabLst>
            </a:pPr>
            <a:r>
              <a:rPr sz="2800" spc="-80" dirty="0">
                <a:latin typeface="Arial"/>
                <a:cs typeface="Arial"/>
              </a:rPr>
              <a:t>Why </a:t>
            </a:r>
            <a:r>
              <a:rPr sz="2800" spc="-187" dirty="0">
                <a:latin typeface="Arial"/>
                <a:cs typeface="Arial"/>
              </a:rPr>
              <a:t>you </a:t>
            </a:r>
            <a:r>
              <a:rPr sz="2800" spc="-60" dirty="0">
                <a:latin typeface="Arial"/>
                <a:cs typeface="Arial"/>
              </a:rPr>
              <a:t>are </a:t>
            </a:r>
            <a:r>
              <a:rPr sz="2800" spc="-107" dirty="0">
                <a:latin typeface="Arial"/>
                <a:cs typeface="Arial"/>
              </a:rPr>
              <a:t>attending </a:t>
            </a:r>
            <a:r>
              <a:rPr sz="2800" spc="-213" dirty="0">
                <a:latin typeface="Arial"/>
                <a:cs typeface="Arial"/>
              </a:rPr>
              <a:t>this</a:t>
            </a:r>
            <a:r>
              <a:rPr sz="2800" spc="-160" dirty="0">
                <a:latin typeface="Arial"/>
                <a:cs typeface="Arial"/>
              </a:rPr>
              <a:t> </a:t>
            </a:r>
            <a:r>
              <a:rPr sz="2800" spc="-247" dirty="0">
                <a:latin typeface="Arial"/>
                <a:cs typeface="Arial"/>
              </a:rPr>
              <a:t>course</a:t>
            </a:r>
            <a:endParaRPr sz="2800" dirty="0">
              <a:latin typeface="Arial"/>
              <a:cs typeface="Arial"/>
            </a:endParaRPr>
          </a:p>
          <a:p>
            <a:pPr marL="758594" indent="-284473">
              <a:spcBef>
                <a:spcPts val="333"/>
              </a:spcBef>
              <a:buChar char="–"/>
              <a:tabLst>
                <a:tab pos="758594" algn="l"/>
              </a:tabLst>
            </a:pPr>
            <a:r>
              <a:rPr sz="2800" spc="-53" dirty="0">
                <a:latin typeface="Arial"/>
                <a:cs typeface="Arial"/>
              </a:rPr>
              <a:t>What </a:t>
            </a:r>
            <a:r>
              <a:rPr sz="2800" spc="-187" dirty="0">
                <a:latin typeface="Arial"/>
                <a:cs typeface="Arial"/>
              </a:rPr>
              <a:t>you </a:t>
            </a:r>
            <a:r>
              <a:rPr sz="2800" spc="-127" dirty="0">
                <a:latin typeface="Arial"/>
                <a:cs typeface="Arial"/>
              </a:rPr>
              <a:t>expect </a:t>
            </a:r>
            <a:r>
              <a:rPr sz="2800" spc="-100" dirty="0">
                <a:latin typeface="Arial"/>
                <a:cs typeface="Arial"/>
              </a:rPr>
              <a:t>to</a:t>
            </a:r>
            <a:r>
              <a:rPr sz="2800" spc="305" dirty="0">
                <a:latin typeface="Arial"/>
                <a:cs typeface="Arial"/>
              </a:rPr>
              <a:t> </a:t>
            </a:r>
            <a:r>
              <a:rPr sz="2800" spc="-100" dirty="0">
                <a:latin typeface="Arial"/>
                <a:cs typeface="Arial"/>
              </a:rPr>
              <a:t>learn</a:t>
            </a:r>
            <a:endParaRPr sz="2800" dirty="0">
              <a:latin typeface="Arial"/>
              <a:cs typeface="Arial"/>
            </a:endParaRPr>
          </a:p>
        </p:txBody>
      </p:sp>
      <p:sp>
        <p:nvSpPr>
          <p:cNvPr id="5" name="object 5"/>
          <p:cNvSpPr txBox="1"/>
          <p:nvPr/>
        </p:nvSpPr>
        <p:spPr>
          <a:xfrm>
            <a:off x="770128" y="5232401"/>
            <a:ext cx="10560473" cy="1036181"/>
          </a:xfrm>
          <a:prstGeom prst="rect">
            <a:avLst/>
          </a:prstGeom>
          <a:solidFill>
            <a:srgbClr val="DADADA"/>
          </a:solidFill>
        </p:spPr>
        <p:txBody>
          <a:bodyPr vert="horz" wrap="square" lIns="0" tIns="50800" rIns="0" bIns="0" rtlCol="0">
            <a:spAutoFit/>
          </a:bodyPr>
          <a:lstStyle/>
          <a:p>
            <a:pPr marL="907604">
              <a:spcBef>
                <a:spcPts val="400"/>
              </a:spcBef>
            </a:pPr>
            <a:r>
              <a:rPr sz="3200" spc="-7" dirty="0">
                <a:solidFill>
                  <a:srgbClr val="3E3E3E"/>
                </a:solidFill>
                <a:latin typeface="Arial"/>
                <a:cs typeface="Arial"/>
              </a:rPr>
              <a:t>What is your definition or perception of</a:t>
            </a:r>
            <a:r>
              <a:rPr sz="3200" spc="93" dirty="0">
                <a:solidFill>
                  <a:srgbClr val="3E3E3E"/>
                </a:solidFill>
                <a:latin typeface="Arial"/>
                <a:cs typeface="Arial"/>
              </a:rPr>
              <a:t> </a:t>
            </a:r>
            <a:r>
              <a:rPr lang="en-GB" sz="3200" spc="-7" dirty="0">
                <a:solidFill>
                  <a:srgbClr val="3E3E3E"/>
                </a:solidFill>
                <a:latin typeface="Arial"/>
                <a:cs typeface="Arial"/>
              </a:rPr>
              <a:t>AWS and Analytics</a:t>
            </a:r>
            <a:r>
              <a:rPr sz="3200" spc="-7" dirty="0">
                <a:solidFill>
                  <a:srgbClr val="3E3E3E"/>
                </a:solidFill>
                <a:latin typeface="Arial"/>
                <a:cs typeface="Arial"/>
              </a:rPr>
              <a:t>?</a:t>
            </a:r>
            <a:endParaRPr sz="3200" dirty="0">
              <a:latin typeface="Arial"/>
              <a:cs typeface="Arial"/>
            </a:endParaRPr>
          </a:p>
        </p:txBody>
      </p:sp>
      <p:sp>
        <p:nvSpPr>
          <p:cNvPr id="6" name="object 6"/>
          <p:cNvSpPr/>
          <p:nvPr/>
        </p:nvSpPr>
        <p:spPr>
          <a:xfrm>
            <a:off x="7626095" y="1481328"/>
            <a:ext cx="3651504" cy="3208528"/>
          </a:xfrm>
          <a:prstGeom prst="rect">
            <a:avLst/>
          </a:prstGeom>
          <a:blipFill>
            <a:blip r:embed="rId4" cstate="print"/>
            <a:stretch>
              <a:fillRect/>
            </a:stretch>
          </a:blipFill>
        </p:spPr>
        <p:txBody>
          <a:bodyPr wrap="square" lIns="0" tIns="0" rIns="0" bIns="0" rtlCol="0"/>
          <a:lstStyle/>
          <a:p>
            <a:endParaRPr sz="2400"/>
          </a:p>
        </p:txBody>
      </p:sp>
      <p:sp>
        <p:nvSpPr>
          <p:cNvPr id="7" name="object 7"/>
          <p:cNvSpPr txBox="1"/>
          <p:nvPr/>
        </p:nvSpPr>
        <p:spPr>
          <a:xfrm>
            <a:off x="11341269" y="6444366"/>
            <a:ext cx="152400" cy="179536"/>
          </a:xfrm>
          <a:prstGeom prst="rect">
            <a:avLst/>
          </a:prstGeom>
        </p:spPr>
        <p:txBody>
          <a:bodyPr vert="horz" wrap="square" lIns="0" tIns="0" rIns="0" bIns="0" rtlCol="0">
            <a:spAutoFit/>
          </a:bodyPr>
          <a:lstStyle/>
          <a:p>
            <a:pPr marL="33866">
              <a:lnSpc>
                <a:spcPts val="1400"/>
              </a:lnSpc>
            </a:pPr>
            <a:fld id="{81D60167-4931-47E6-BA6A-407CBD079E47}" type="slidenum">
              <a:rPr sz="1200" spc="-7" dirty="0">
                <a:solidFill>
                  <a:srgbClr val="8A8A8A"/>
                </a:solidFill>
                <a:latin typeface="Arial"/>
                <a:cs typeface="Arial"/>
              </a:rPr>
              <a:pPr marL="33866">
                <a:lnSpc>
                  <a:spcPts val="1400"/>
                </a:lnSpc>
              </a:pPr>
              <a:t>2</a:t>
            </a:fld>
            <a:endParaRPr sz="1200">
              <a:latin typeface="Arial"/>
              <a:cs typeface="Arial"/>
            </a:endParaRPr>
          </a:p>
        </p:txBody>
      </p:sp>
      <p:sp>
        <p:nvSpPr>
          <p:cNvPr id="8" name="object 8"/>
          <p:cNvSpPr txBox="1"/>
          <p:nvPr/>
        </p:nvSpPr>
        <p:spPr>
          <a:xfrm>
            <a:off x="104986" y="6603852"/>
            <a:ext cx="2383367" cy="160727"/>
          </a:xfrm>
          <a:prstGeom prst="rect">
            <a:avLst/>
          </a:prstGeom>
        </p:spPr>
        <p:txBody>
          <a:bodyPr vert="horz" wrap="square" lIns="0" tIns="6773" rIns="0" bIns="0" rtlCol="0">
            <a:spAutoFit/>
          </a:bodyPr>
          <a:lstStyle/>
          <a:p>
            <a:pPr marL="16933">
              <a:spcBef>
                <a:spcPts val="53"/>
              </a:spcBef>
            </a:pPr>
            <a:r>
              <a:rPr lang="en-GB" sz="1000" dirty="0">
                <a:latin typeface="Trebuchet MS"/>
                <a:cs typeface="Trebuchet MS"/>
              </a:rPr>
              <a:t> </a:t>
            </a:r>
            <a:endParaRPr sz="1000" dirty="0">
              <a:latin typeface="Trebuchet MS"/>
              <a:cs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A9AD13-0B5E-2046-BDBC-479337FA31A5}"/>
              </a:ext>
            </a:extLst>
          </p:cNvPr>
          <p:cNvSpPr>
            <a:spLocks noGrp="1"/>
          </p:cNvSpPr>
          <p:nvPr>
            <p:ph type="title"/>
          </p:nvPr>
        </p:nvSpPr>
        <p:spPr>
          <a:xfrm>
            <a:off x="284296"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Glue IAM Policy</a:t>
            </a:r>
          </a:p>
        </p:txBody>
      </p:sp>
      <p:pic>
        <p:nvPicPr>
          <p:cNvPr id="4" name="Picture 3" descr="A close up of text on a black background&#10;&#10;Description automatically generated">
            <a:extLst>
              <a:ext uri="{FF2B5EF4-FFF2-40B4-BE49-F238E27FC236}">
                <a16:creationId xmlns:a16="http://schemas.microsoft.com/office/drawing/2014/main" id="{7765A011-47AA-C44F-9EA8-22313612C8D7}"/>
              </a:ext>
            </a:extLst>
          </p:cNvPr>
          <p:cNvPicPr>
            <a:picLocks noChangeAspect="1"/>
          </p:cNvPicPr>
          <p:nvPr/>
        </p:nvPicPr>
        <p:blipFill>
          <a:blip r:embed="rId2"/>
          <a:stretch>
            <a:fillRect/>
          </a:stretch>
        </p:blipFill>
        <p:spPr>
          <a:xfrm>
            <a:off x="3320946" y="366768"/>
            <a:ext cx="8586758" cy="5774594"/>
          </a:xfrm>
          <a:prstGeom prst="rect">
            <a:avLst/>
          </a:prstGeom>
        </p:spPr>
      </p:pic>
    </p:spTree>
    <p:extLst>
      <p:ext uri="{BB962C8B-B14F-4D97-AF65-F5344CB8AC3E}">
        <p14:creationId xmlns:p14="http://schemas.microsoft.com/office/powerpoint/2010/main" val="1334999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74F8-CABD-304D-94AD-D854FD9BEBE8}"/>
              </a:ext>
            </a:extLst>
          </p:cNvPr>
          <p:cNvSpPr>
            <a:spLocks noGrp="1"/>
          </p:cNvSpPr>
          <p:nvPr>
            <p:ph type="title"/>
          </p:nvPr>
        </p:nvSpPr>
        <p:spPr/>
        <p:txBody>
          <a:bodyPr/>
          <a:lstStyle/>
          <a:p>
            <a:r>
              <a:rPr lang="en-US" dirty="0"/>
              <a:t>Athena </a:t>
            </a:r>
          </a:p>
        </p:txBody>
      </p:sp>
      <p:sp>
        <p:nvSpPr>
          <p:cNvPr id="3" name="Content Placeholder 2">
            <a:extLst>
              <a:ext uri="{FF2B5EF4-FFF2-40B4-BE49-F238E27FC236}">
                <a16:creationId xmlns:a16="http://schemas.microsoft.com/office/drawing/2014/main" id="{72E7EB7A-064E-444D-B09B-4D36DD26B811}"/>
              </a:ext>
            </a:extLst>
          </p:cNvPr>
          <p:cNvSpPr>
            <a:spLocks noGrp="1"/>
          </p:cNvSpPr>
          <p:nvPr>
            <p:ph idx="1"/>
          </p:nvPr>
        </p:nvSpPr>
        <p:spPr>
          <a:xfrm>
            <a:off x="9011992" y="3643695"/>
            <a:ext cx="3180008" cy="569845"/>
          </a:xfrm>
        </p:spPr>
        <p:txBody>
          <a:bodyPr>
            <a:normAutofit fontScale="77500" lnSpcReduction="20000"/>
          </a:bodyPr>
          <a:lstStyle/>
          <a:p>
            <a:pPr marL="0" indent="0">
              <a:buNone/>
            </a:pPr>
            <a:r>
              <a:rPr lang="en-US" dirty="0"/>
              <a:t>Serverless Query (SQL) on top of S3.</a:t>
            </a:r>
          </a:p>
          <a:p>
            <a:pPr marL="0" indent="0">
              <a:buNone/>
            </a:pPr>
            <a:endParaRPr lang="en-US" dirty="0"/>
          </a:p>
        </p:txBody>
      </p:sp>
      <p:pic>
        <p:nvPicPr>
          <p:cNvPr id="4" name="Graphic 3">
            <a:extLst>
              <a:ext uri="{FF2B5EF4-FFF2-40B4-BE49-F238E27FC236}">
                <a16:creationId xmlns:a16="http://schemas.microsoft.com/office/drawing/2014/main" id="{56F3EC67-6318-7D46-83D5-3D10BC2E7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87574" y="365125"/>
            <a:ext cx="2564258" cy="2564258"/>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580D364F-4241-3D43-9BE7-704564AB0B65}"/>
              </a:ext>
            </a:extLst>
          </p:cNvPr>
          <p:cNvPicPr>
            <a:picLocks noChangeAspect="1"/>
          </p:cNvPicPr>
          <p:nvPr/>
        </p:nvPicPr>
        <p:blipFill>
          <a:blip r:embed="rId4"/>
          <a:stretch>
            <a:fillRect/>
          </a:stretch>
        </p:blipFill>
        <p:spPr>
          <a:xfrm>
            <a:off x="838200" y="1439214"/>
            <a:ext cx="7936606" cy="4523704"/>
          </a:xfrm>
          <a:prstGeom prst="rect">
            <a:avLst/>
          </a:prstGeom>
        </p:spPr>
      </p:pic>
    </p:spTree>
    <p:extLst>
      <p:ext uri="{BB962C8B-B14F-4D97-AF65-F5344CB8AC3E}">
        <p14:creationId xmlns:p14="http://schemas.microsoft.com/office/powerpoint/2010/main" val="2200255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9274F8-CABD-304D-94AD-D854FD9BEBE8}"/>
              </a:ext>
            </a:extLst>
          </p:cNvPr>
          <p:cNvSpPr>
            <a:spLocks noGrp="1"/>
          </p:cNvSpPr>
          <p:nvPr>
            <p:ph type="title"/>
          </p:nvPr>
        </p:nvSpPr>
        <p:spPr>
          <a:xfrm>
            <a:off x="6094105" y="802955"/>
            <a:ext cx="4977976" cy="1454051"/>
          </a:xfrm>
        </p:spPr>
        <p:txBody>
          <a:bodyPr>
            <a:normAutofit/>
          </a:bodyPr>
          <a:lstStyle/>
          <a:p>
            <a:r>
              <a:rPr lang="en-US" sz="3400">
                <a:solidFill>
                  <a:srgbClr val="000000"/>
                </a:solidFill>
              </a:rPr>
              <a:t>http://prestodb.github.io/</a:t>
            </a: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a:extLst>
              <a:ext uri="{FF2B5EF4-FFF2-40B4-BE49-F238E27FC236}">
                <a16:creationId xmlns:a16="http://schemas.microsoft.com/office/drawing/2014/main" id="{B008497F-EB79-114E-A086-F611FA3714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72E7EB7A-064E-444D-B09B-4D36DD26B811}"/>
              </a:ext>
            </a:extLst>
          </p:cNvPr>
          <p:cNvSpPr>
            <a:spLocks noGrp="1"/>
          </p:cNvSpPr>
          <p:nvPr>
            <p:ph idx="1"/>
          </p:nvPr>
        </p:nvSpPr>
        <p:spPr>
          <a:xfrm>
            <a:off x="6090574" y="2421682"/>
            <a:ext cx="4977578" cy="3639289"/>
          </a:xfrm>
        </p:spPr>
        <p:txBody>
          <a:bodyPr anchor="ctr">
            <a:normAutofit/>
          </a:bodyPr>
          <a:lstStyle/>
          <a:p>
            <a:r>
              <a:rPr lang="en-US" sz="2000">
                <a:solidFill>
                  <a:srgbClr val="000000"/>
                </a:solidFill>
              </a:rPr>
              <a:t>Presto is an open source distributed SQL query engine for running interactive analytic queries against data sources of all sizes ranging from gigabytes to petabytes. </a:t>
            </a:r>
          </a:p>
          <a:p>
            <a:r>
              <a:rPr lang="en-US" sz="2000">
                <a:solidFill>
                  <a:srgbClr val="000000"/>
                </a:solidFill>
              </a:rPr>
              <a:t>Presto was designed and written from the ground up for interactive analytics and approaches the speed of commercial data warehouses while scaling to the size of organizations like Facebook. </a:t>
            </a:r>
          </a:p>
          <a:p>
            <a:pPr marL="0" indent="0">
              <a:buNone/>
            </a:pPr>
            <a:endParaRPr lang="en-US" sz="2000">
              <a:solidFill>
                <a:srgbClr val="000000"/>
              </a:solidFill>
            </a:endParaRPr>
          </a:p>
        </p:txBody>
      </p:sp>
    </p:spTree>
    <p:extLst>
      <p:ext uri="{BB962C8B-B14F-4D97-AF65-F5344CB8AC3E}">
        <p14:creationId xmlns:p14="http://schemas.microsoft.com/office/powerpoint/2010/main" val="2115138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74F8-CABD-304D-94AD-D854FD9BEBE8}"/>
              </a:ext>
            </a:extLst>
          </p:cNvPr>
          <p:cNvSpPr>
            <a:spLocks noGrp="1"/>
          </p:cNvSpPr>
          <p:nvPr>
            <p:ph type="title"/>
          </p:nvPr>
        </p:nvSpPr>
        <p:spPr>
          <a:xfrm>
            <a:off x="838200" y="365125"/>
            <a:ext cx="10515600" cy="1325563"/>
          </a:xfrm>
        </p:spPr>
        <p:txBody>
          <a:bodyPr/>
          <a:lstStyle/>
          <a:p>
            <a:r>
              <a:rPr lang="en-US" dirty="0"/>
              <a:t>Glue</a:t>
            </a:r>
          </a:p>
        </p:txBody>
      </p:sp>
      <p:sp>
        <p:nvSpPr>
          <p:cNvPr id="3" name="Content Placeholder 2">
            <a:extLst>
              <a:ext uri="{FF2B5EF4-FFF2-40B4-BE49-F238E27FC236}">
                <a16:creationId xmlns:a16="http://schemas.microsoft.com/office/drawing/2014/main" id="{72E7EB7A-064E-444D-B09B-4D36DD26B811}"/>
              </a:ext>
            </a:extLst>
          </p:cNvPr>
          <p:cNvSpPr>
            <a:spLocks noGrp="1"/>
          </p:cNvSpPr>
          <p:nvPr>
            <p:ph idx="1"/>
          </p:nvPr>
        </p:nvSpPr>
        <p:spPr>
          <a:xfrm>
            <a:off x="9451257" y="3152980"/>
            <a:ext cx="2101645" cy="4351338"/>
          </a:xfrm>
        </p:spPr>
        <p:txBody>
          <a:bodyPr/>
          <a:lstStyle/>
          <a:p>
            <a:pPr marL="0" indent="0">
              <a:buNone/>
            </a:pPr>
            <a:r>
              <a:rPr lang="en-US" dirty="0"/>
              <a:t>Triggers</a:t>
            </a:r>
          </a:p>
          <a:p>
            <a:pPr marL="0" indent="0">
              <a:buNone/>
            </a:pPr>
            <a:r>
              <a:rPr lang="en-US" dirty="0"/>
              <a:t>Crawlers</a:t>
            </a:r>
          </a:p>
          <a:p>
            <a:pPr marL="0" indent="0">
              <a:buNone/>
            </a:pPr>
            <a:r>
              <a:rPr lang="en-US" dirty="0"/>
              <a:t>Jobs</a:t>
            </a:r>
          </a:p>
          <a:p>
            <a:pPr marL="0" indent="0">
              <a:buNone/>
            </a:pPr>
            <a:r>
              <a:rPr lang="en-US" dirty="0"/>
              <a:t>Connections</a:t>
            </a:r>
          </a:p>
        </p:txBody>
      </p:sp>
      <p:pic>
        <p:nvPicPr>
          <p:cNvPr id="4" name="Graphic 3">
            <a:extLst>
              <a:ext uri="{FF2B5EF4-FFF2-40B4-BE49-F238E27FC236}">
                <a16:creationId xmlns:a16="http://schemas.microsoft.com/office/drawing/2014/main" id="{0987E8C3-2010-524D-A7F2-89DC75EAD7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0853" y="234599"/>
            <a:ext cx="2564258" cy="2564258"/>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251B5C81-3681-9C44-9447-EB19E88140AC}"/>
              </a:ext>
            </a:extLst>
          </p:cNvPr>
          <p:cNvPicPr>
            <a:picLocks noChangeAspect="1"/>
          </p:cNvPicPr>
          <p:nvPr/>
        </p:nvPicPr>
        <p:blipFill>
          <a:blip r:embed="rId5"/>
          <a:stretch>
            <a:fillRect/>
          </a:stretch>
        </p:blipFill>
        <p:spPr>
          <a:xfrm>
            <a:off x="743926" y="1305844"/>
            <a:ext cx="8126020" cy="5315234"/>
          </a:xfrm>
          <a:prstGeom prst="rect">
            <a:avLst/>
          </a:prstGeom>
        </p:spPr>
      </p:pic>
    </p:spTree>
    <p:extLst>
      <p:ext uri="{BB962C8B-B14F-4D97-AF65-F5344CB8AC3E}">
        <p14:creationId xmlns:p14="http://schemas.microsoft.com/office/powerpoint/2010/main" val="454366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74F8-CABD-304D-94AD-D854FD9BEBE8}"/>
              </a:ext>
            </a:extLst>
          </p:cNvPr>
          <p:cNvSpPr>
            <a:spLocks noGrp="1"/>
          </p:cNvSpPr>
          <p:nvPr>
            <p:ph type="title"/>
          </p:nvPr>
        </p:nvSpPr>
        <p:spPr>
          <a:xfrm>
            <a:off x="838200" y="365125"/>
            <a:ext cx="10515600" cy="1325563"/>
          </a:xfrm>
        </p:spPr>
        <p:txBody>
          <a:bodyPr/>
          <a:lstStyle/>
          <a:p>
            <a:r>
              <a:rPr lang="en-US" dirty="0"/>
              <a:t>https://</a:t>
            </a:r>
            <a:r>
              <a:rPr lang="en-US" dirty="0" err="1"/>
              <a:t>spark.apache.org</a:t>
            </a:r>
            <a:r>
              <a:rPr lang="en-US" dirty="0"/>
              <a:t>/</a:t>
            </a:r>
          </a:p>
        </p:txBody>
      </p:sp>
      <p:sp>
        <p:nvSpPr>
          <p:cNvPr id="3" name="Content Placeholder 2">
            <a:extLst>
              <a:ext uri="{FF2B5EF4-FFF2-40B4-BE49-F238E27FC236}">
                <a16:creationId xmlns:a16="http://schemas.microsoft.com/office/drawing/2014/main" id="{72E7EB7A-064E-444D-B09B-4D36DD26B811}"/>
              </a:ext>
            </a:extLst>
          </p:cNvPr>
          <p:cNvSpPr>
            <a:spLocks noGrp="1"/>
          </p:cNvSpPr>
          <p:nvPr>
            <p:ph idx="1"/>
          </p:nvPr>
        </p:nvSpPr>
        <p:spPr>
          <a:xfrm>
            <a:off x="838199" y="1825625"/>
            <a:ext cx="6948949" cy="4351338"/>
          </a:xfrm>
        </p:spPr>
        <p:txBody>
          <a:bodyPr>
            <a:noAutofit/>
          </a:bodyPr>
          <a:lstStyle/>
          <a:p>
            <a:pPr marL="0" indent="0">
              <a:buNone/>
            </a:pPr>
            <a:r>
              <a:rPr lang="en-US" dirty="0"/>
              <a:t>Spark is a general-purpose distributed data processing engine that is suitable for use in a wide range of circumstances. </a:t>
            </a:r>
          </a:p>
          <a:p>
            <a:pPr marL="0" indent="0">
              <a:buNone/>
            </a:pPr>
            <a:r>
              <a:rPr lang="en-US" dirty="0"/>
              <a:t>On top of the Spark core data processing engine, there are libraries for SQL, machine learning, graph computation, and stream processing, which can be used together in an application. </a:t>
            </a:r>
          </a:p>
          <a:p>
            <a:pPr marL="0" indent="0">
              <a:buNone/>
            </a:pPr>
            <a:endParaRPr lang="en-US" dirty="0"/>
          </a:p>
          <a:p>
            <a:pPr marL="0" indent="0">
              <a:buNone/>
            </a:pPr>
            <a:r>
              <a:rPr lang="en-US" dirty="0"/>
              <a:t>Code Written in Python / Scala (AWS)</a:t>
            </a:r>
          </a:p>
        </p:txBody>
      </p:sp>
      <p:pic>
        <p:nvPicPr>
          <p:cNvPr id="10" name="Picture 9" descr="A close up of a sign&#10;&#10;Description automatically generated">
            <a:extLst>
              <a:ext uri="{FF2B5EF4-FFF2-40B4-BE49-F238E27FC236}">
                <a16:creationId xmlns:a16="http://schemas.microsoft.com/office/drawing/2014/main" id="{C7DAF5F7-FBBF-C649-99A0-DF0C82C0C255}"/>
              </a:ext>
            </a:extLst>
          </p:cNvPr>
          <p:cNvPicPr>
            <a:picLocks noChangeAspect="1"/>
          </p:cNvPicPr>
          <p:nvPr/>
        </p:nvPicPr>
        <p:blipFill>
          <a:blip r:embed="rId2"/>
          <a:stretch>
            <a:fillRect/>
          </a:stretch>
        </p:blipFill>
        <p:spPr>
          <a:xfrm>
            <a:off x="8390021" y="153862"/>
            <a:ext cx="3359689" cy="1748088"/>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0DCFE20B-47BE-774E-A63D-11202DE83622}"/>
              </a:ext>
            </a:extLst>
          </p:cNvPr>
          <p:cNvPicPr>
            <a:picLocks noChangeAspect="1"/>
          </p:cNvPicPr>
          <p:nvPr/>
        </p:nvPicPr>
        <p:blipFill>
          <a:blip r:embed="rId3"/>
          <a:stretch>
            <a:fillRect/>
          </a:stretch>
        </p:blipFill>
        <p:spPr>
          <a:xfrm>
            <a:off x="7999765" y="4583238"/>
            <a:ext cx="4140200" cy="2120900"/>
          </a:xfrm>
          <a:prstGeom prst="rect">
            <a:avLst/>
          </a:prstGeom>
        </p:spPr>
      </p:pic>
    </p:spTree>
    <p:extLst>
      <p:ext uri="{BB962C8B-B14F-4D97-AF65-F5344CB8AC3E}">
        <p14:creationId xmlns:p14="http://schemas.microsoft.com/office/powerpoint/2010/main" val="1447510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24500-9DB4-0C41-92F0-3B5C878F15B0}"/>
              </a:ext>
            </a:extLst>
          </p:cNvPr>
          <p:cNvSpPr>
            <a:spLocks noGrp="1"/>
          </p:cNvSpPr>
          <p:nvPr>
            <p:ph type="title"/>
          </p:nvPr>
        </p:nvSpPr>
        <p:spPr/>
        <p:txBody>
          <a:bodyPr/>
          <a:lstStyle/>
          <a:p>
            <a:r>
              <a:rPr lang="en-US" dirty="0"/>
              <a:t>Glue  - Pros &amp; Cons</a:t>
            </a:r>
          </a:p>
        </p:txBody>
      </p:sp>
      <p:sp>
        <p:nvSpPr>
          <p:cNvPr id="3" name="Content Placeholder 2">
            <a:extLst>
              <a:ext uri="{FF2B5EF4-FFF2-40B4-BE49-F238E27FC236}">
                <a16:creationId xmlns:a16="http://schemas.microsoft.com/office/drawing/2014/main" id="{70AE2FBE-409F-6641-A1E1-B502F338CA9D}"/>
              </a:ext>
            </a:extLst>
          </p:cNvPr>
          <p:cNvSpPr>
            <a:spLocks noGrp="1"/>
          </p:cNvSpPr>
          <p:nvPr>
            <p:ph idx="1"/>
          </p:nvPr>
        </p:nvSpPr>
        <p:spPr>
          <a:xfrm>
            <a:off x="838200" y="1825625"/>
            <a:ext cx="4876800" cy="4351338"/>
          </a:xfrm>
        </p:spPr>
        <p:txBody>
          <a:bodyPr>
            <a:normAutofit/>
          </a:bodyPr>
          <a:lstStyle/>
          <a:p>
            <a:pPr marL="0" indent="0">
              <a:buNone/>
            </a:pPr>
            <a:r>
              <a:rPr lang="en-US" dirty="0"/>
              <a:t>Pros</a:t>
            </a:r>
          </a:p>
          <a:p>
            <a:pPr marL="0" indent="0">
              <a:buNone/>
            </a:pPr>
            <a:r>
              <a:rPr lang="en-US" dirty="0"/>
              <a:t>Simple &amp; Serverless</a:t>
            </a:r>
          </a:p>
          <a:p>
            <a:pPr marL="0" indent="0">
              <a:buNone/>
            </a:pPr>
            <a:r>
              <a:rPr lang="en-US" dirty="0"/>
              <a:t>Lots of Integrations</a:t>
            </a:r>
          </a:p>
          <a:p>
            <a:pPr marL="0" indent="0">
              <a:buNone/>
            </a:pPr>
            <a:r>
              <a:rPr lang="en-US" dirty="0"/>
              <a:t>Security Model</a:t>
            </a:r>
          </a:p>
          <a:p>
            <a:pPr marL="0" indent="0">
              <a:buNone/>
            </a:pPr>
            <a:r>
              <a:rPr lang="en-US" dirty="0"/>
              <a:t>Fast to get started</a:t>
            </a:r>
          </a:p>
          <a:p>
            <a:pPr marL="0" indent="0">
              <a:buNone/>
            </a:pPr>
            <a:r>
              <a:rPr lang="en-US" dirty="0"/>
              <a:t>Pay for Usage</a:t>
            </a:r>
          </a:p>
          <a:p>
            <a:pPr marL="0" indent="0">
              <a:buNone/>
            </a:pPr>
            <a:endParaRPr lang="en-US" dirty="0"/>
          </a:p>
        </p:txBody>
      </p:sp>
      <p:sp>
        <p:nvSpPr>
          <p:cNvPr id="4" name="Content Placeholder 2">
            <a:extLst>
              <a:ext uri="{FF2B5EF4-FFF2-40B4-BE49-F238E27FC236}">
                <a16:creationId xmlns:a16="http://schemas.microsoft.com/office/drawing/2014/main" id="{C9738E49-DB35-0840-B403-BEEFB1ECC1ED}"/>
              </a:ext>
            </a:extLst>
          </p:cNvPr>
          <p:cNvSpPr txBox="1">
            <a:spLocks/>
          </p:cNvSpPr>
          <p:nvPr/>
        </p:nvSpPr>
        <p:spPr>
          <a:xfrm>
            <a:off x="6299200" y="1809750"/>
            <a:ext cx="4876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Cons</a:t>
            </a:r>
          </a:p>
          <a:p>
            <a:pPr marL="0" indent="0">
              <a:buFont typeface="Arial" panose="020B0604020202020204" pitchFamily="34" charset="0"/>
              <a:buNone/>
            </a:pPr>
            <a:r>
              <a:rPr lang="en-US" dirty="0"/>
              <a:t>Versioning</a:t>
            </a:r>
          </a:p>
          <a:p>
            <a:pPr marL="0" indent="0">
              <a:buFont typeface="Arial" panose="020B0604020202020204" pitchFamily="34" charset="0"/>
              <a:buNone/>
            </a:pPr>
            <a:r>
              <a:rPr lang="en-US" dirty="0"/>
              <a:t>Vertical Autoscaling</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704277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24500-9DB4-0C41-92F0-3B5C878F15B0}"/>
              </a:ext>
            </a:extLst>
          </p:cNvPr>
          <p:cNvSpPr>
            <a:spLocks noGrp="1"/>
          </p:cNvSpPr>
          <p:nvPr>
            <p:ph type="title"/>
          </p:nvPr>
        </p:nvSpPr>
        <p:spPr/>
        <p:txBody>
          <a:bodyPr/>
          <a:lstStyle/>
          <a:p>
            <a:r>
              <a:rPr lang="en-US" dirty="0"/>
              <a:t>Athena – Pros &amp; Cons</a:t>
            </a:r>
          </a:p>
        </p:txBody>
      </p:sp>
      <p:sp>
        <p:nvSpPr>
          <p:cNvPr id="3" name="Content Placeholder 2">
            <a:extLst>
              <a:ext uri="{FF2B5EF4-FFF2-40B4-BE49-F238E27FC236}">
                <a16:creationId xmlns:a16="http://schemas.microsoft.com/office/drawing/2014/main" id="{70AE2FBE-409F-6641-A1E1-B502F338CA9D}"/>
              </a:ext>
            </a:extLst>
          </p:cNvPr>
          <p:cNvSpPr>
            <a:spLocks noGrp="1"/>
          </p:cNvSpPr>
          <p:nvPr>
            <p:ph idx="1"/>
          </p:nvPr>
        </p:nvSpPr>
        <p:spPr>
          <a:xfrm>
            <a:off x="838200" y="1825625"/>
            <a:ext cx="4572000" cy="4351338"/>
          </a:xfrm>
        </p:spPr>
        <p:txBody>
          <a:bodyPr/>
          <a:lstStyle/>
          <a:p>
            <a:pPr marL="0" indent="0">
              <a:buNone/>
            </a:pPr>
            <a:r>
              <a:rPr lang="en-US" dirty="0"/>
              <a:t>Pros</a:t>
            </a:r>
          </a:p>
          <a:p>
            <a:pPr marL="0" indent="0">
              <a:buNone/>
            </a:pPr>
            <a:r>
              <a:rPr lang="en-US" dirty="0"/>
              <a:t>Simple &amp; Serverless</a:t>
            </a:r>
          </a:p>
          <a:p>
            <a:pPr marL="0" indent="0">
              <a:buNone/>
            </a:pPr>
            <a:r>
              <a:rPr lang="en-US" dirty="0"/>
              <a:t>Pay for Usage</a:t>
            </a:r>
          </a:p>
          <a:p>
            <a:pPr marL="0" indent="0">
              <a:buNone/>
            </a:pPr>
            <a:r>
              <a:rPr lang="en-US" dirty="0"/>
              <a:t>Rapid Prototyping</a:t>
            </a:r>
          </a:p>
          <a:p>
            <a:pPr marL="0" indent="0">
              <a:buNone/>
            </a:pPr>
            <a:r>
              <a:rPr lang="en-US" dirty="0"/>
              <a:t>Cheaper Storage</a:t>
            </a:r>
          </a:p>
        </p:txBody>
      </p:sp>
      <p:sp>
        <p:nvSpPr>
          <p:cNvPr id="5" name="Content Placeholder 2">
            <a:extLst>
              <a:ext uri="{FF2B5EF4-FFF2-40B4-BE49-F238E27FC236}">
                <a16:creationId xmlns:a16="http://schemas.microsoft.com/office/drawing/2014/main" id="{DAA0A799-370C-AA42-B499-CA8A70B2DFB8}"/>
              </a:ext>
            </a:extLst>
          </p:cNvPr>
          <p:cNvSpPr txBox="1">
            <a:spLocks/>
          </p:cNvSpPr>
          <p:nvPr/>
        </p:nvSpPr>
        <p:spPr>
          <a:xfrm>
            <a:off x="6477000" y="1697038"/>
            <a:ext cx="4876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Cons</a:t>
            </a:r>
          </a:p>
          <a:p>
            <a:pPr marL="0" indent="0">
              <a:buNone/>
            </a:pPr>
            <a:r>
              <a:rPr lang="en-US" dirty="0"/>
              <a:t>No support for custom Functions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581967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74F8-CABD-304D-94AD-D854FD9BEBE8}"/>
              </a:ext>
            </a:extLst>
          </p:cNvPr>
          <p:cNvSpPr>
            <a:spLocks noGrp="1"/>
          </p:cNvSpPr>
          <p:nvPr>
            <p:ph type="title"/>
          </p:nvPr>
        </p:nvSpPr>
        <p:spPr>
          <a:xfrm>
            <a:off x="838200" y="365125"/>
            <a:ext cx="10515600" cy="1325563"/>
          </a:xfrm>
        </p:spPr>
        <p:txBody>
          <a:bodyPr/>
          <a:lstStyle/>
          <a:p>
            <a:r>
              <a:rPr lang="en-US" dirty="0"/>
              <a:t>S3 &amp; Glacier Select</a:t>
            </a:r>
          </a:p>
        </p:txBody>
      </p:sp>
      <p:pic>
        <p:nvPicPr>
          <p:cNvPr id="5" name="Graphic 4">
            <a:extLst>
              <a:ext uri="{FF2B5EF4-FFF2-40B4-BE49-F238E27FC236}">
                <a16:creationId xmlns:a16="http://schemas.microsoft.com/office/drawing/2014/main" id="{EF61A3BF-D5D5-BB4D-8278-4E94FFB9D3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00301" y="681037"/>
            <a:ext cx="469900" cy="469900"/>
          </a:xfrm>
          <a:prstGeom prst="rect">
            <a:avLst/>
          </a:prstGeom>
        </p:spPr>
      </p:pic>
      <p:pic>
        <p:nvPicPr>
          <p:cNvPr id="6" name="Graphic 5">
            <a:extLst>
              <a:ext uri="{FF2B5EF4-FFF2-40B4-BE49-F238E27FC236}">
                <a16:creationId xmlns:a16="http://schemas.microsoft.com/office/drawing/2014/main" id="{EDA9B2FE-C959-F347-9E7E-5CDB7E1E2E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12667" y="666582"/>
            <a:ext cx="469900" cy="469900"/>
          </a:xfrm>
          <a:prstGeom prst="rect">
            <a:avLst/>
          </a:prstGeom>
        </p:spPr>
      </p:pic>
      <p:pic>
        <p:nvPicPr>
          <p:cNvPr id="10" name="Graphic 9">
            <a:extLst>
              <a:ext uri="{FF2B5EF4-FFF2-40B4-BE49-F238E27FC236}">
                <a16:creationId xmlns:a16="http://schemas.microsoft.com/office/drawing/2014/main" id="{F90865B2-6B94-2948-A02E-1A39A956FC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06484" y="681037"/>
            <a:ext cx="469900" cy="469900"/>
          </a:xfrm>
          <a:prstGeom prst="rect">
            <a:avLst/>
          </a:prstGeom>
        </p:spPr>
      </p:pic>
      <p:sp>
        <p:nvSpPr>
          <p:cNvPr id="12" name="Content Placeholder 11">
            <a:extLst>
              <a:ext uri="{FF2B5EF4-FFF2-40B4-BE49-F238E27FC236}">
                <a16:creationId xmlns:a16="http://schemas.microsoft.com/office/drawing/2014/main" id="{AE77A027-525A-1647-96DC-C944B3A32312}"/>
              </a:ext>
            </a:extLst>
          </p:cNvPr>
          <p:cNvSpPr>
            <a:spLocks noGrp="1"/>
          </p:cNvSpPr>
          <p:nvPr>
            <p:ph idx="1"/>
          </p:nvPr>
        </p:nvSpPr>
        <p:spPr>
          <a:xfrm>
            <a:off x="719900" y="4950182"/>
            <a:ext cx="11014899" cy="1542693"/>
          </a:xfrm>
        </p:spPr>
        <p:txBody>
          <a:bodyPr>
            <a:normAutofit lnSpcReduction="10000"/>
          </a:bodyPr>
          <a:lstStyle/>
          <a:p>
            <a:pPr marL="0" indent="0">
              <a:buNone/>
            </a:pPr>
            <a:r>
              <a:rPr lang="en-US" dirty="0"/>
              <a:t>enables applications to retrieve only a subset of data from an object by using simple SQL expressions. By using S3 Select to retrieve only the data needed by your application, you can achieve drastic performance increases – in many cases you can get as much as a 400% improvement.</a:t>
            </a:r>
          </a:p>
        </p:txBody>
      </p:sp>
      <p:pic>
        <p:nvPicPr>
          <p:cNvPr id="20" name="Picture 19" descr="A picture containing screenshot&#10;&#10;Description automatically generated">
            <a:extLst>
              <a:ext uri="{FF2B5EF4-FFF2-40B4-BE49-F238E27FC236}">
                <a16:creationId xmlns:a16="http://schemas.microsoft.com/office/drawing/2014/main" id="{7EA9A9A3-46AB-3148-8EC3-9A5E211416A8}"/>
              </a:ext>
            </a:extLst>
          </p:cNvPr>
          <p:cNvPicPr>
            <a:picLocks noChangeAspect="1"/>
          </p:cNvPicPr>
          <p:nvPr/>
        </p:nvPicPr>
        <p:blipFill>
          <a:blip r:embed="rId8"/>
          <a:stretch>
            <a:fillRect/>
          </a:stretch>
        </p:blipFill>
        <p:spPr>
          <a:xfrm>
            <a:off x="6384101" y="1150937"/>
            <a:ext cx="4851400" cy="2482850"/>
          </a:xfrm>
          <a:prstGeom prst="rect">
            <a:avLst/>
          </a:prstGeom>
        </p:spPr>
      </p:pic>
      <p:sp>
        <p:nvSpPr>
          <p:cNvPr id="3" name="TextBox 2">
            <a:extLst>
              <a:ext uri="{FF2B5EF4-FFF2-40B4-BE49-F238E27FC236}">
                <a16:creationId xmlns:a16="http://schemas.microsoft.com/office/drawing/2014/main" id="{2B239B3E-1450-0C45-8BF9-050ADE052426}"/>
              </a:ext>
            </a:extLst>
          </p:cNvPr>
          <p:cNvSpPr txBox="1"/>
          <p:nvPr/>
        </p:nvSpPr>
        <p:spPr>
          <a:xfrm>
            <a:off x="6384101" y="4002809"/>
            <a:ext cx="5233869" cy="369332"/>
          </a:xfrm>
          <a:prstGeom prst="rect">
            <a:avLst/>
          </a:prstGeom>
          <a:noFill/>
        </p:spPr>
        <p:txBody>
          <a:bodyPr wrap="none" rtlCol="0">
            <a:spAutoFit/>
          </a:bodyPr>
          <a:lstStyle/>
          <a:p>
            <a:r>
              <a:rPr lang="en-US" dirty="0">
                <a:hlinkClick r:id="rId9"/>
              </a:rPr>
              <a:t>https://aws.amazon.com/blogs/aws/s3-glacier-select/</a:t>
            </a:r>
            <a:endParaRPr lang="en-US" dirty="0"/>
          </a:p>
        </p:txBody>
      </p:sp>
      <p:pic>
        <p:nvPicPr>
          <p:cNvPr id="7" name="Picture 6" descr="A screenshot of a cell phone&#10;&#10;Description automatically generated">
            <a:extLst>
              <a:ext uri="{FF2B5EF4-FFF2-40B4-BE49-F238E27FC236}">
                <a16:creationId xmlns:a16="http://schemas.microsoft.com/office/drawing/2014/main" id="{71F698C0-8C76-0D4A-B243-9538448A18EB}"/>
              </a:ext>
            </a:extLst>
          </p:cNvPr>
          <p:cNvPicPr>
            <a:picLocks noChangeAspect="1"/>
          </p:cNvPicPr>
          <p:nvPr/>
        </p:nvPicPr>
        <p:blipFill>
          <a:blip r:embed="rId10"/>
          <a:stretch>
            <a:fillRect/>
          </a:stretch>
        </p:blipFill>
        <p:spPr>
          <a:xfrm>
            <a:off x="838200" y="1264801"/>
            <a:ext cx="5155163" cy="3497024"/>
          </a:xfrm>
          <a:prstGeom prst="rect">
            <a:avLst/>
          </a:prstGeom>
        </p:spPr>
      </p:pic>
    </p:spTree>
    <p:extLst>
      <p:ext uri="{BB962C8B-B14F-4D97-AF65-F5344CB8AC3E}">
        <p14:creationId xmlns:p14="http://schemas.microsoft.com/office/powerpoint/2010/main" val="277849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74F8-CABD-304D-94AD-D854FD9BEBE8}"/>
              </a:ext>
            </a:extLst>
          </p:cNvPr>
          <p:cNvSpPr>
            <a:spLocks noGrp="1"/>
          </p:cNvSpPr>
          <p:nvPr>
            <p:ph type="title"/>
          </p:nvPr>
        </p:nvSpPr>
        <p:spPr>
          <a:xfrm>
            <a:off x="838200" y="365125"/>
            <a:ext cx="10515600" cy="1325563"/>
          </a:xfrm>
        </p:spPr>
        <p:txBody>
          <a:bodyPr/>
          <a:lstStyle/>
          <a:p>
            <a:r>
              <a:rPr lang="en-US" dirty="0"/>
              <a:t>Athena Pricing</a:t>
            </a:r>
          </a:p>
        </p:txBody>
      </p:sp>
      <p:pic>
        <p:nvPicPr>
          <p:cNvPr id="8" name="Content Placeholder 7" descr="A screenshot of a social media post&#10;&#10;Description automatically generated">
            <a:extLst>
              <a:ext uri="{FF2B5EF4-FFF2-40B4-BE49-F238E27FC236}">
                <a16:creationId xmlns:a16="http://schemas.microsoft.com/office/drawing/2014/main" id="{1E43DD8B-DE95-7641-8654-3B1B8ACEFF24}"/>
              </a:ext>
            </a:extLst>
          </p:cNvPr>
          <p:cNvPicPr>
            <a:picLocks noGrp="1" noChangeAspect="1"/>
          </p:cNvPicPr>
          <p:nvPr>
            <p:ph idx="1"/>
          </p:nvPr>
        </p:nvPicPr>
        <p:blipFill>
          <a:blip r:embed="rId2"/>
          <a:stretch>
            <a:fillRect/>
          </a:stretch>
        </p:blipFill>
        <p:spPr>
          <a:xfrm>
            <a:off x="3162931" y="1571374"/>
            <a:ext cx="7182853" cy="5007999"/>
          </a:xfrm>
        </p:spPr>
      </p:pic>
      <p:pic>
        <p:nvPicPr>
          <p:cNvPr id="7" name="Graphic 6">
            <a:extLst>
              <a:ext uri="{FF2B5EF4-FFF2-40B4-BE49-F238E27FC236}">
                <a16:creationId xmlns:a16="http://schemas.microsoft.com/office/drawing/2014/main" id="{6B26F106-707A-204F-8D8A-870A7B182C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5402346"/>
            <a:ext cx="629486" cy="629486"/>
          </a:xfrm>
          <a:prstGeom prst="rect">
            <a:avLst/>
          </a:prstGeom>
        </p:spPr>
      </p:pic>
      <p:pic>
        <p:nvPicPr>
          <p:cNvPr id="4" name="Picture 3">
            <a:extLst>
              <a:ext uri="{FF2B5EF4-FFF2-40B4-BE49-F238E27FC236}">
                <a16:creationId xmlns:a16="http://schemas.microsoft.com/office/drawing/2014/main" id="{79D4E9E5-F399-DC4A-819F-096825F66021}"/>
              </a:ext>
            </a:extLst>
          </p:cNvPr>
          <p:cNvPicPr>
            <a:picLocks noChangeAspect="1"/>
          </p:cNvPicPr>
          <p:nvPr/>
        </p:nvPicPr>
        <p:blipFill>
          <a:blip r:embed="rId5"/>
          <a:stretch>
            <a:fillRect/>
          </a:stretch>
        </p:blipFill>
        <p:spPr>
          <a:xfrm>
            <a:off x="10345784" y="573296"/>
            <a:ext cx="1008016" cy="789907"/>
          </a:xfrm>
          <a:prstGeom prst="rect">
            <a:avLst/>
          </a:prstGeom>
        </p:spPr>
      </p:pic>
    </p:spTree>
    <p:extLst>
      <p:ext uri="{BB962C8B-B14F-4D97-AF65-F5344CB8AC3E}">
        <p14:creationId xmlns:p14="http://schemas.microsoft.com/office/powerpoint/2010/main" val="2710809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4B6B64-116D-EB47-9C32-62518F3F037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Athena History</a:t>
            </a:r>
          </a:p>
        </p:txBody>
      </p:sp>
      <p:pic>
        <p:nvPicPr>
          <p:cNvPr id="5" name="Picture 4" descr="A screenshot of a cell phone&#10;&#10;Description automatically generated">
            <a:extLst>
              <a:ext uri="{FF2B5EF4-FFF2-40B4-BE49-F238E27FC236}">
                <a16:creationId xmlns:a16="http://schemas.microsoft.com/office/drawing/2014/main" id="{0D5E3A0C-07E1-EE45-9BB4-F5EFB0BCF3C7}"/>
              </a:ext>
            </a:extLst>
          </p:cNvPr>
          <p:cNvPicPr>
            <a:picLocks noChangeAspect="1"/>
          </p:cNvPicPr>
          <p:nvPr/>
        </p:nvPicPr>
        <p:blipFill>
          <a:blip r:embed="rId2"/>
          <a:stretch>
            <a:fillRect/>
          </a:stretch>
        </p:blipFill>
        <p:spPr>
          <a:xfrm>
            <a:off x="1447460" y="1585075"/>
            <a:ext cx="9878412" cy="4815725"/>
          </a:xfrm>
          <a:prstGeom prst="rect">
            <a:avLst/>
          </a:prstGeom>
        </p:spPr>
      </p:pic>
    </p:spTree>
    <p:extLst>
      <p:ext uri="{BB962C8B-B14F-4D97-AF65-F5344CB8AC3E}">
        <p14:creationId xmlns:p14="http://schemas.microsoft.com/office/powerpoint/2010/main" val="2185824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1296416"/>
          </a:xfrm>
          <a:prstGeom prst="rect">
            <a:avLst/>
          </a:prstGeom>
          <a:blipFill>
            <a:blip r:embed="rId3" cstate="print"/>
            <a:stretch>
              <a:fillRect/>
            </a:stretch>
          </a:blipFill>
        </p:spPr>
        <p:txBody>
          <a:bodyPr wrap="square" lIns="0" tIns="0" rIns="0" bIns="0" rtlCol="0"/>
          <a:lstStyle/>
          <a:p>
            <a:endParaRPr sz="2400"/>
          </a:p>
        </p:txBody>
      </p:sp>
      <p:sp>
        <p:nvSpPr>
          <p:cNvPr id="3" name="object 3"/>
          <p:cNvSpPr txBox="1">
            <a:spLocks noGrp="1"/>
          </p:cNvSpPr>
          <p:nvPr>
            <p:ph type="title"/>
          </p:nvPr>
        </p:nvSpPr>
        <p:spPr>
          <a:xfrm>
            <a:off x="714588" y="206702"/>
            <a:ext cx="4850553" cy="571096"/>
          </a:xfrm>
          <a:prstGeom prst="rect">
            <a:avLst/>
          </a:prstGeom>
        </p:spPr>
        <p:txBody>
          <a:bodyPr vert="horz" wrap="square" lIns="0" tIns="16933" rIns="0" bIns="0" rtlCol="0" anchor="ctr">
            <a:spAutoFit/>
          </a:bodyPr>
          <a:lstStyle/>
          <a:p>
            <a:pPr marL="16933">
              <a:lnSpc>
                <a:spcPct val="100000"/>
              </a:lnSpc>
              <a:spcBef>
                <a:spcPts val="133"/>
              </a:spcBef>
            </a:pPr>
            <a:r>
              <a:rPr sz="3600" spc="-60" dirty="0">
                <a:solidFill>
                  <a:srgbClr val="FFA630"/>
                </a:solidFill>
              </a:rPr>
              <a:t>About </a:t>
            </a:r>
            <a:r>
              <a:rPr sz="3600" spc="-147" dirty="0">
                <a:solidFill>
                  <a:srgbClr val="FFA630"/>
                </a:solidFill>
              </a:rPr>
              <a:t>Bloom’s</a:t>
            </a:r>
            <a:r>
              <a:rPr sz="3600" spc="-167" dirty="0">
                <a:solidFill>
                  <a:srgbClr val="FFA630"/>
                </a:solidFill>
              </a:rPr>
              <a:t> </a:t>
            </a:r>
            <a:r>
              <a:rPr sz="3600" spc="-220" dirty="0">
                <a:solidFill>
                  <a:srgbClr val="FFA630"/>
                </a:solidFill>
              </a:rPr>
              <a:t>Taxonomy</a:t>
            </a:r>
            <a:endParaRPr sz="3600"/>
          </a:p>
        </p:txBody>
      </p:sp>
      <p:sp>
        <p:nvSpPr>
          <p:cNvPr id="4" name="object 4"/>
          <p:cNvSpPr txBox="1"/>
          <p:nvPr/>
        </p:nvSpPr>
        <p:spPr>
          <a:xfrm>
            <a:off x="2308353" y="5547361"/>
            <a:ext cx="7492153" cy="628505"/>
          </a:xfrm>
          <a:prstGeom prst="rect">
            <a:avLst/>
          </a:prstGeom>
          <a:solidFill>
            <a:srgbClr val="595958"/>
          </a:solidFill>
        </p:spPr>
        <p:txBody>
          <a:bodyPr vert="horz" wrap="square" lIns="0" tIns="53340" rIns="0" bIns="0" rtlCol="0">
            <a:spAutoFit/>
          </a:bodyPr>
          <a:lstStyle/>
          <a:p>
            <a:pPr marL="1523962" marR="356438" indent="-1160751">
              <a:spcBef>
                <a:spcPts val="420"/>
              </a:spcBef>
            </a:pPr>
            <a:r>
              <a:rPr sz="1867" spc="-13" dirty="0">
                <a:solidFill>
                  <a:srgbClr val="FFFFFF"/>
                </a:solidFill>
                <a:latin typeface="Arial"/>
                <a:cs typeface="Arial"/>
              </a:rPr>
              <a:t>Bloom’s </a:t>
            </a:r>
            <a:r>
              <a:rPr sz="1867" spc="-33" dirty="0">
                <a:solidFill>
                  <a:srgbClr val="FFFFFF"/>
                </a:solidFill>
                <a:latin typeface="Arial"/>
                <a:cs typeface="Arial"/>
              </a:rPr>
              <a:t>Taxonomy </a:t>
            </a:r>
            <a:r>
              <a:rPr sz="1867" dirty="0">
                <a:solidFill>
                  <a:srgbClr val="FFFFFF"/>
                </a:solidFill>
                <a:latin typeface="Arial"/>
                <a:cs typeface="Arial"/>
              </a:rPr>
              <a:t>is used to </a:t>
            </a:r>
            <a:r>
              <a:rPr sz="1867" spc="-7" dirty="0">
                <a:solidFill>
                  <a:srgbClr val="FFFFFF"/>
                </a:solidFill>
                <a:latin typeface="Arial"/>
                <a:cs typeface="Arial"/>
              </a:rPr>
              <a:t>categorize learning objectives and,  </a:t>
            </a:r>
            <a:r>
              <a:rPr sz="1867" dirty="0">
                <a:solidFill>
                  <a:srgbClr val="FFFFFF"/>
                </a:solidFill>
                <a:latin typeface="Arial"/>
                <a:cs typeface="Arial"/>
              </a:rPr>
              <a:t>from there, assess </a:t>
            </a:r>
            <a:r>
              <a:rPr sz="1867" spc="-7" dirty="0">
                <a:solidFill>
                  <a:srgbClr val="FFFFFF"/>
                </a:solidFill>
                <a:latin typeface="Arial"/>
                <a:cs typeface="Arial"/>
              </a:rPr>
              <a:t>learning</a:t>
            </a:r>
            <a:r>
              <a:rPr sz="1867" spc="-193" dirty="0">
                <a:solidFill>
                  <a:srgbClr val="FFFFFF"/>
                </a:solidFill>
                <a:latin typeface="Arial"/>
                <a:cs typeface="Arial"/>
              </a:rPr>
              <a:t> </a:t>
            </a:r>
            <a:r>
              <a:rPr sz="1867" spc="-7" dirty="0">
                <a:solidFill>
                  <a:srgbClr val="FFFFFF"/>
                </a:solidFill>
                <a:latin typeface="Arial"/>
                <a:cs typeface="Arial"/>
              </a:rPr>
              <a:t>achievements.</a:t>
            </a:r>
            <a:endParaRPr sz="1867">
              <a:latin typeface="Arial"/>
              <a:cs typeface="Arial"/>
            </a:endParaRPr>
          </a:p>
        </p:txBody>
      </p:sp>
      <p:sp>
        <p:nvSpPr>
          <p:cNvPr id="5" name="object 5"/>
          <p:cNvSpPr/>
          <p:nvPr/>
        </p:nvSpPr>
        <p:spPr>
          <a:xfrm>
            <a:off x="1873503" y="4628895"/>
            <a:ext cx="4429760" cy="507999"/>
          </a:xfrm>
          <a:prstGeom prst="rect">
            <a:avLst/>
          </a:prstGeom>
          <a:blipFill>
            <a:blip r:embed="rId4" cstate="print"/>
            <a:stretch>
              <a:fillRect/>
            </a:stretch>
          </a:blipFill>
        </p:spPr>
        <p:txBody>
          <a:bodyPr wrap="square" lIns="0" tIns="0" rIns="0" bIns="0" rtlCol="0"/>
          <a:lstStyle/>
          <a:p>
            <a:endParaRPr sz="2400"/>
          </a:p>
        </p:txBody>
      </p:sp>
      <p:sp>
        <p:nvSpPr>
          <p:cNvPr id="6" name="object 6"/>
          <p:cNvSpPr/>
          <p:nvPr/>
        </p:nvSpPr>
        <p:spPr>
          <a:xfrm>
            <a:off x="2676143" y="4462271"/>
            <a:ext cx="2824480" cy="967231"/>
          </a:xfrm>
          <a:prstGeom prst="rect">
            <a:avLst/>
          </a:prstGeom>
          <a:blipFill>
            <a:blip r:embed="rId5" cstate="print"/>
            <a:stretch>
              <a:fillRect/>
            </a:stretch>
          </a:blipFill>
        </p:spPr>
        <p:txBody>
          <a:bodyPr wrap="square" lIns="0" tIns="0" rIns="0" bIns="0" rtlCol="0"/>
          <a:lstStyle/>
          <a:p>
            <a:endParaRPr sz="2400"/>
          </a:p>
        </p:txBody>
      </p:sp>
      <p:sp>
        <p:nvSpPr>
          <p:cNvPr id="7" name="object 7"/>
          <p:cNvSpPr/>
          <p:nvPr/>
        </p:nvSpPr>
        <p:spPr>
          <a:xfrm>
            <a:off x="1930400" y="4655312"/>
            <a:ext cx="4316307" cy="394547"/>
          </a:xfrm>
          <a:custGeom>
            <a:avLst/>
            <a:gdLst/>
            <a:ahLst/>
            <a:cxnLst/>
            <a:rect l="l" t="t" r="r" b="b"/>
            <a:pathLst>
              <a:path w="3237229" h="295910">
                <a:moveTo>
                  <a:pt x="3187700" y="0"/>
                </a:moveTo>
                <a:lnTo>
                  <a:pt x="49276" y="0"/>
                </a:lnTo>
                <a:lnTo>
                  <a:pt x="30094" y="3872"/>
                </a:lnTo>
                <a:lnTo>
                  <a:pt x="14431" y="14431"/>
                </a:lnTo>
                <a:lnTo>
                  <a:pt x="3872" y="30094"/>
                </a:lnTo>
                <a:lnTo>
                  <a:pt x="0" y="49276"/>
                </a:lnTo>
                <a:lnTo>
                  <a:pt x="0" y="246380"/>
                </a:lnTo>
                <a:lnTo>
                  <a:pt x="3872" y="265561"/>
                </a:lnTo>
                <a:lnTo>
                  <a:pt x="14431" y="281224"/>
                </a:lnTo>
                <a:lnTo>
                  <a:pt x="30094" y="291783"/>
                </a:lnTo>
                <a:lnTo>
                  <a:pt x="49276" y="295656"/>
                </a:lnTo>
                <a:lnTo>
                  <a:pt x="3187700" y="295656"/>
                </a:lnTo>
                <a:lnTo>
                  <a:pt x="3206881" y="291783"/>
                </a:lnTo>
                <a:lnTo>
                  <a:pt x="3222544" y="281224"/>
                </a:lnTo>
                <a:lnTo>
                  <a:pt x="3233103" y="265561"/>
                </a:lnTo>
                <a:lnTo>
                  <a:pt x="3236976" y="246380"/>
                </a:lnTo>
                <a:lnTo>
                  <a:pt x="3236976" y="49276"/>
                </a:lnTo>
                <a:lnTo>
                  <a:pt x="3233103" y="30094"/>
                </a:lnTo>
                <a:lnTo>
                  <a:pt x="3222544" y="14431"/>
                </a:lnTo>
                <a:lnTo>
                  <a:pt x="3206881" y="3872"/>
                </a:lnTo>
                <a:lnTo>
                  <a:pt x="3187700" y="0"/>
                </a:lnTo>
                <a:close/>
              </a:path>
            </a:pathLst>
          </a:custGeom>
          <a:solidFill>
            <a:srgbClr val="DADADA"/>
          </a:solidFill>
        </p:spPr>
        <p:txBody>
          <a:bodyPr wrap="square" lIns="0" tIns="0" rIns="0" bIns="0" rtlCol="0"/>
          <a:lstStyle/>
          <a:p>
            <a:endParaRPr sz="2400"/>
          </a:p>
        </p:txBody>
      </p:sp>
      <p:sp>
        <p:nvSpPr>
          <p:cNvPr id="8" name="object 8"/>
          <p:cNvSpPr/>
          <p:nvPr/>
        </p:nvSpPr>
        <p:spPr>
          <a:xfrm>
            <a:off x="2605023" y="4088384"/>
            <a:ext cx="4429760" cy="510032"/>
          </a:xfrm>
          <a:prstGeom prst="rect">
            <a:avLst/>
          </a:prstGeom>
          <a:blipFill>
            <a:blip r:embed="rId6" cstate="print"/>
            <a:stretch>
              <a:fillRect/>
            </a:stretch>
          </a:blipFill>
        </p:spPr>
        <p:txBody>
          <a:bodyPr wrap="square" lIns="0" tIns="0" rIns="0" bIns="0" rtlCol="0"/>
          <a:lstStyle/>
          <a:p>
            <a:endParaRPr sz="2400"/>
          </a:p>
        </p:txBody>
      </p:sp>
      <p:sp>
        <p:nvSpPr>
          <p:cNvPr id="9" name="object 9"/>
          <p:cNvSpPr/>
          <p:nvPr/>
        </p:nvSpPr>
        <p:spPr>
          <a:xfrm>
            <a:off x="3080511" y="3923792"/>
            <a:ext cx="3476752" cy="967232"/>
          </a:xfrm>
          <a:prstGeom prst="rect">
            <a:avLst/>
          </a:prstGeom>
          <a:blipFill>
            <a:blip r:embed="rId7" cstate="print"/>
            <a:stretch>
              <a:fillRect/>
            </a:stretch>
          </a:blipFill>
        </p:spPr>
        <p:txBody>
          <a:bodyPr wrap="square" lIns="0" tIns="0" rIns="0" bIns="0" rtlCol="0"/>
          <a:lstStyle/>
          <a:p>
            <a:endParaRPr sz="2400"/>
          </a:p>
        </p:txBody>
      </p:sp>
      <p:sp>
        <p:nvSpPr>
          <p:cNvPr id="10" name="object 10"/>
          <p:cNvSpPr/>
          <p:nvPr/>
        </p:nvSpPr>
        <p:spPr>
          <a:xfrm>
            <a:off x="2661919" y="4114800"/>
            <a:ext cx="4316307" cy="396240"/>
          </a:xfrm>
          <a:custGeom>
            <a:avLst/>
            <a:gdLst/>
            <a:ahLst/>
            <a:cxnLst/>
            <a:rect l="l" t="t" r="r" b="b"/>
            <a:pathLst>
              <a:path w="3237229" h="297179">
                <a:moveTo>
                  <a:pt x="3187446" y="0"/>
                </a:moveTo>
                <a:lnTo>
                  <a:pt x="49530" y="0"/>
                </a:lnTo>
                <a:lnTo>
                  <a:pt x="30250" y="3892"/>
                </a:lnTo>
                <a:lnTo>
                  <a:pt x="14506" y="14506"/>
                </a:lnTo>
                <a:lnTo>
                  <a:pt x="3892" y="30250"/>
                </a:lnTo>
                <a:lnTo>
                  <a:pt x="0" y="49530"/>
                </a:lnTo>
                <a:lnTo>
                  <a:pt x="0" y="247650"/>
                </a:lnTo>
                <a:lnTo>
                  <a:pt x="3892" y="266929"/>
                </a:lnTo>
                <a:lnTo>
                  <a:pt x="14506" y="282673"/>
                </a:lnTo>
                <a:lnTo>
                  <a:pt x="30250" y="293287"/>
                </a:lnTo>
                <a:lnTo>
                  <a:pt x="49530" y="297180"/>
                </a:lnTo>
                <a:lnTo>
                  <a:pt x="3187446" y="297180"/>
                </a:lnTo>
                <a:lnTo>
                  <a:pt x="3206725" y="293287"/>
                </a:lnTo>
                <a:lnTo>
                  <a:pt x="3222469" y="282673"/>
                </a:lnTo>
                <a:lnTo>
                  <a:pt x="3233083" y="266929"/>
                </a:lnTo>
                <a:lnTo>
                  <a:pt x="3236976" y="247650"/>
                </a:lnTo>
                <a:lnTo>
                  <a:pt x="3236976" y="49530"/>
                </a:lnTo>
                <a:lnTo>
                  <a:pt x="3233083" y="30250"/>
                </a:lnTo>
                <a:lnTo>
                  <a:pt x="3222469" y="14506"/>
                </a:lnTo>
                <a:lnTo>
                  <a:pt x="3206725" y="3892"/>
                </a:lnTo>
                <a:lnTo>
                  <a:pt x="3187446" y="0"/>
                </a:lnTo>
                <a:close/>
              </a:path>
            </a:pathLst>
          </a:custGeom>
          <a:solidFill>
            <a:srgbClr val="DADADA"/>
          </a:solidFill>
        </p:spPr>
        <p:txBody>
          <a:bodyPr wrap="square" lIns="0" tIns="0" rIns="0" bIns="0" rtlCol="0"/>
          <a:lstStyle/>
          <a:p>
            <a:endParaRPr sz="2400"/>
          </a:p>
        </p:txBody>
      </p:sp>
      <p:sp>
        <p:nvSpPr>
          <p:cNvPr id="11" name="object 11"/>
          <p:cNvSpPr txBox="1"/>
          <p:nvPr/>
        </p:nvSpPr>
        <p:spPr>
          <a:xfrm>
            <a:off x="2959829" y="3978147"/>
            <a:ext cx="3313007" cy="1105431"/>
          </a:xfrm>
          <a:prstGeom prst="rect">
            <a:avLst/>
          </a:prstGeom>
        </p:spPr>
        <p:txBody>
          <a:bodyPr vert="horz" wrap="square" lIns="0" tIns="68580" rIns="0" bIns="0" rtlCol="0">
            <a:spAutoFit/>
          </a:bodyPr>
          <a:lstStyle/>
          <a:p>
            <a:pPr marL="420783">
              <a:spcBef>
                <a:spcPts val="540"/>
              </a:spcBef>
            </a:pPr>
            <a:r>
              <a:rPr sz="3200" spc="-107" dirty="0">
                <a:solidFill>
                  <a:schemeClr val="accent2"/>
                </a:solidFill>
                <a:latin typeface="Arial"/>
                <a:cs typeface="Arial"/>
              </a:rPr>
              <a:t>2.</a:t>
            </a:r>
            <a:r>
              <a:rPr sz="3200" spc="-80" dirty="0">
                <a:solidFill>
                  <a:schemeClr val="accent2"/>
                </a:solidFill>
                <a:latin typeface="Arial"/>
                <a:cs typeface="Arial"/>
              </a:rPr>
              <a:t> </a:t>
            </a:r>
            <a:r>
              <a:rPr sz="3200" spc="-260" dirty="0">
                <a:solidFill>
                  <a:schemeClr val="accent2"/>
                </a:solidFill>
                <a:latin typeface="Arial"/>
                <a:cs typeface="Arial"/>
              </a:rPr>
              <a:t>Comprehension</a:t>
            </a:r>
            <a:endParaRPr sz="3200" dirty="0">
              <a:solidFill>
                <a:schemeClr val="accent2"/>
              </a:solidFill>
              <a:latin typeface="Arial"/>
              <a:cs typeface="Arial"/>
            </a:endParaRPr>
          </a:p>
          <a:p>
            <a:pPr marL="16933">
              <a:spcBef>
                <a:spcPts val="407"/>
              </a:spcBef>
            </a:pPr>
            <a:r>
              <a:rPr sz="3200" spc="-107" dirty="0">
                <a:solidFill>
                  <a:schemeClr val="accent2"/>
                </a:solidFill>
                <a:latin typeface="Arial"/>
                <a:cs typeface="Arial"/>
              </a:rPr>
              <a:t>1.</a:t>
            </a:r>
            <a:r>
              <a:rPr sz="3200" spc="-20" dirty="0">
                <a:solidFill>
                  <a:schemeClr val="accent2"/>
                </a:solidFill>
                <a:latin typeface="Arial"/>
                <a:cs typeface="Arial"/>
              </a:rPr>
              <a:t> </a:t>
            </a:r>
            <a:r>
              <a:rPr sz="3200" spc="-193" dirty="0">
                <a:solidFill>
                  <a:schemeClr val="accent2"/>
                </a:solidFill>
                <a:latin typeface="Arial"/>
                <a:cs typeface="Arial"/>
              </a:rPr>
              <a:t>Knowledge</a:t>
            </a:r>
            <a:endParaRPr sz="3200" dirty="0">
              <a:solidFill>
                <a:schemeClr val="accent2"/>
              </a:solidFill>
              <a:latin typeface="Arial"/>
              <a:cs typeface="Arial"/>
            </a:endParaRPr>
          </a:p>
        </p:txBody>
      </p:sp>
      <p:sp>
        <p:nvSpPr>
          <p:cNvPr id="12" name="object 12"/>
          <p:cNvSpPr/>
          <p:nvPr/>
        </p:nvSpPr>
        <p:spPr>
          <a:xfrm>
            <a:off x="3336543" y="3574288"/>
            <a:ext cx="4431792" cy="508000"/>
          </a:xfrm>
          <a:prstGeom prst="rect">
            <a:avLst/>
          </a:prstGeom>
          <a:blipFill>
            <a:blip r:embed="rId8" cstate="print"/>
            <a:stretch>
              <a:fillRect/>
            </a:stretch>
          </a:blipFill>
        </p:spPr>
        <p:txBody>
          <a:bodyPr wrap="square" lIns="0" tIns="0" rIns="0" bIns="0" rtlCol="0"/>
          <a:lstStyle/>
          <a:p>
            <a:endParaRPr sz="2400"/>
          </a:p>
        </p:txBody>
      </p:sp>
      <p:sp>
        <p:nvSpPr>
          <p:cNvPr id="13" name="object 13"/>
          <p:cNvSpPr/>
          <p:nvPr/>
        </p:nvSpPr>
        <p:spPr>
          <a:xfrm>
            <a:off x="4120896" y="3407664"/>
            <a:ext cx="2859024" cy="967232"/>
          </a:xfrm>
          <a:prstGeom prst="rect">
            <a:avLst/>
          </a:prstGeom>
          <a:blipFill>
            <a:blip r:embed="rId9" cstate="print"/>
            <a:stretch>
              <a:fillRect/>
            </a:stretch>
          </a:blipFill>
        </p:spPr>
        <p:txBody>
          <a:bodyPr wrap="square" lIns="0" tIns="0" rIns="0" bIns="0" rtlCol="0"/>
          <a:lstStyle/>
          <a:p>
            <a:endParaRPr sz="2400"/>
          </a:p>
        </p:txBody>
      </p:sp>
      <p:sp>
        <p:nvSpPr>
          <p:cNvPr id="14" name="object 14"/>
          <p:cNvSpPr/>
          <p:nvPr/>
        </p:nvSpPr>
        <p:spPr>
          <a:xfrm>
            <a:off x="3393439" y="3600703"/>
            <a:ext cx="4318000" cy="394547"/>
          </a:xfrm>
          <a:custGeom>
            <a:avLst/>
            <a:gdLst/>
            <a:ahLst/>
            <a:cxnLst/>
            <a:rect l="l" t="t" r="r" b="b"/>
            <a:pathLst>
              <a:path w="3238500" h="295910">
                <a:moveTo>
                  <a:pt x="3189224" y="0"/>
                </a:moveTo>
                <a:lnTo>
                  <a:pt x="49276" y="0"/>
                </a:lnTo>
                <a:lnTo>
                  <a:pt x="30094" y="3872"/>
                </a:lnTo>
                <a:lnTo>
                  <a:pt x="14431" y="14431"/>
                </a:lnTo>
                <a:lnTo>
                  <a:pt x="3872" y="30094"/>
                </a:lnTo>
                <a:lnTo>
                  <a:pt x="0" y="49275"/>
                </a:lnTo>
                <a:lnTo>
                  <a:pt x="0" y="246379"/>
                </a:lnTo>
                <a:lnTo>
                  <a:pt x="3872" y="265561"/>
                </a:lnTo>
                <a:lnTo>
                  <a:pt x="14431" y="281224"/>
                </a:lnTo>
                <a:lnTo>
                  <a:pt x="30094" y="291783"/>
                </a:lnTo>
                <a:lnTo>
                  <a:pt x="49276" y="295655"/>
                </a:lnTo>
                <a:lnTo>
                  <a:pt x="3189224" y="295655"/>
                </a:lnTo>
                <a:lnTo>
                  <a:pt x="3208405" y="291783"/>
                </a:lnTo>
                <a:lnTo>
                  <a:pt x="3224068" y="281224"/>
                </a:lnTo>
                <a:lnTo>
                  <a:pt x="3234627" y="265561"/>
                </a:lnTo>
                <a:lnTo>
                  <a:pt x="3238500" y="246379"/>
                </a:lnTo>
                <a:lnTo>
                  <a:pt x="3238500" y="49275"/>
                </a:lnTo>
                <a:lnTo>
                  <a:pt x="3234627" y="30094"/>
                </a:lnTo>
                <a:lnTo>
                  <a:pt x="3224068" y="14431"/>
                </a:lnTo>
                <a:lnTo>
                  <a:pt x="3208405" y="3872"/>
                </a:lnTo>
                <a:lnTo>
                  <a:pt x="3189224" y="0"/>
                </a:lnTo>
                <a:close/>
              </a:path>
            </a:pathLst>
          </a:custGeom>
          <a:solidFill>
            <a:srgbClr val="DADADA"/>
          </a:solidFill>
        </p:spPr>
        <p:txBody>
          <a:bodyPr wrap="square" lIns="0" tIns="0" rIns="0" bIns="0" rtlCol="0"/>
          <a:lstStyle/>
          <a:p>
            <a:endParaRPr sz="2400"/>
          </a:p>
        </p:txBody>
      </p:sp>
      <p:sp>
        <p:nvSpPr>
          <p:cNvPr id="15" name="object 15"/>
          <p:cNvSpPr/>
          <p:nvPr/>
        </p:nvSpPr>
        <p:spPr>
          <a:xfrm>
            <a:off x="4068064" y="3033776"/>
            <a:ext cx="4431792" cy="508000"/>
          </a:xfrm>
          <a:prstGeom prst="rect">
            <a:avLst/>
          </a:prstGeom>
          <a:blipFill>
            <a:blip r:embed="rId8" cstate="print"/>
            <a:stretch>
              <a:fillRect/>
            </a:stretch>
          </a:blipFill>
        </p:spPr>
        <p:txBody>
          <a:bodyPr wrap="square" lIns="0" tIns="0" rIns="0" bIns="0" rtlCol="0"/>
          <a:lstStyle/>
          <a:p>
            <a:endParaRPr sz="2400"/>
          </a:p>
        </p:txBody>
      </p:sp>
      <p:sp>
        <p:nvSpPr>
          <p:cNvPr id="16" name="object 16"/>
          <p:cNvSpPr/>
          <p:nvPr/>
        </p:nvSpPr>
        <p:spPr>
          <a:xfrm>
            <a:off x="5118607" y="2867152"/>
            <a:ext cx="2328671" cy="967232"/>
          </a:xfrm>
          <a:prstGeom prst="rect">
            <a:avLst/>
          </a:prstGeom>
          <a:blipFill>
            <a:blip r:embed="rId10" cstate="print"/>
            <a:stretch>
              <a:fillRect/>
            </a:stretch>
          </a:blipFill>
        </p:spPr>
        <p:txBody>
          <a:bodyPr wrap="square" lIns="0" tIns="0" rIns="0" bIns="0" rtlCol="0"/>
          <a:lstStyle/>
          <a:p>
            <a:endParaRPr sz="2400"/>
          </a:p>
        </p:txBody>
      </p:sp>
      <p:sp>
        <p:nvSpPr>
          <p:cNvPr id="17" name="object 17"/>
          <p:cNvSpPr/>
          <p:nvPr/>
        </p:nvSpPr>
        <p:spPr>
          <a:xfrm>
            <a:off x="4124960" y="3060192"/>
            <a:ext cx="4318000" cy="394547"/>
          </a:xfrm>
          <a:custGeom>
            <a:avLst/>
            <a:gdLst/>
            <a:ahLst/>
            <a:cxnLst/>
            <a:rect l="l" t="t" r="r" b="b"/>
            <a:pathLst>
              <a:path w="3238500" h="295910">
                <a:moveTo>
                  <a:pt x="3189224" y="0"/>
                </a:moveTo>
                <a:lnTo>
                  <a:pt x="49276" y="0"/>
                </a:lnTo>
                <a:lnTo>
                  <a:pt x="30094" y="3872"/>
                </a:lnTo>
                <a:lnTo>
                  <a:pt x="14431" y="14431"/>
                </a:lnTo>
                <a:lnTo>
                  <a:pt x="3872" y="30094"/>
                </a:lnTo>
                <a:lnTo>
                  <a:pt x="0" y="49275"/>
                </a:lnTo>
                <a:lnTo>
                  <a:pt x="0" y="246379"/>
                </a:lnTo>
                <a:lnTo>
                  <a:pt x="3872" y="265561"/>
                </a:lnTo>
                <a:lnTo>
                  <a:pt x="14431" y="281224"/>
                </a:lnTo>
                <a:lnTo>
                  <a:pt x="30094" y="291783"/>
                </a:lnTo>
                <a:lnTo>
                  <a:pt x="49276" y="295655"/>
                </a:lnTo>
                <a:lnTo>
                  <a:pt x="3189224" y="295655"/>
                </a:lnTo>
                <a:lnTo>
                  <a:pt x="3208405" y="291783"/>
                </a:lnTo>
                <a:lnTo>
                  <a:pt x="3224068" y="281224"/>
                </a:lnTo>
                <a:lnTo>
                  <a:pt x="3234627" y="265561"/>
                </a:lnTo>
                <a:lnTo>
                  <a:pt x="3238500" y="246379"/>
                </a:lnTo>
                <a:lnTo>
                  <a:pt x="3238500" y="49275"/>
                </a:lnTo>
                <a:lnTo>
                  <a:pt x="3234627" y="30094"/>
                </a:lnTo>
                <a:lnTo>
                  <a:pt x="3224068" y="14431"/>
                </a:lnTo>
                <a:lnTo>
                  <a:pt x="3208405" y="3872"/>
                </a:lnTo>
                <a:lnTo>
                  <a:pt x="3189224" y="0"/>
                </a:lnTo>
                <a:close/>
              </a:path>
            </a:pathLst>
          </a:custGeom>
          <a:solidFill>
            <a:srgbClr val="DADADA"/>
          </a:solidFill>
        </p:spPr>
        <p:txBody>
          <a:bodyPr wrap="square" lIns="0" tIns="0" rIns="0" bIns="0" rtlCol="0"/>
          <a:lstStyle/>
          <a:p>
            <a:endParaRPr sz="2400"/>
          </a:p>
        </p:txBody>
      </p:sp>
      <p:sp>
        <p:nvSpPr>
          <p:cNvPr id="18" name="object 18"/>
          <p:cNvSpPr/>
          <p:nvPr/>
        </p:nvSpPr>
        <p:spPr>
          <a:xfrm>
            <a:off x="4801615" y="2493264"/>
            <a:ext cx="4429760" cy="510032"/>
          </a:xfrm>
          <a:prstGeom prst="rect">
            <a:avLst/>
          </a:prstGeom>
          <a:blipFill>
            <a:blip r:embed="rId6" cstate="print"/>
            <a:stretch>
              <a:fillRect/>
            </a:stretch>
          </a:blipFill>
        </p:spPr>
        <p:txBody>
          <a:bodyPr wrap="square" lIns="0" tIns="0" rIns="0" bIns="0" rtlCol="0"/>
          <a:lstStyle/>
          <a:p>
            <a:endParaRPr sz="2400"/>
          </a:p>
        </p:txBody>
      </p:sp>
      <p:sp>
        <p:nvSpPr>
          <p:cNvPr id="19" name="object 19"/>
          <p:cNvSpPr/>
          <p:nvPr/>
        </p:nvSpPr>
        <p:spPr>
          <a:xfrm>
            <a:off x="5783071" y="2328672"/>
            <a:ext cx="2464816" cy="967232"/>
          </a:xfrm>
          <a:prstGeom prst="rect">
            <a:avLst/>
          </a:prstGeom>
          <a:blipFill>
            <a:blip r:embed="rId11" cstate="print"/>
            <a:stretch>
              <a:fillRect/>
            </a:stretch>
          </a:blipFill>
        </p:spPr>
        <p:txBody>
          <a:bodyPr wrap="square" lIns="0" tIns="0" rIns="0" bIns="0" rtlCol="0"/>
          <a:lstStyle/>
          <a:p>
            <a:endParaRPr sz="2400"/>
          </a:p>
        </p:txBody>
      </p:sp>
      <p:sp>
        <p:nvSpPr>
          <p:cNvPr id="20" name="object 20"/>
          <p:cNvSpPr/>
          <p:nvPr/>
        </p:nvSpPr>
        <p:spPr>
          <a:xfrm>
            <a:off x="4858512" y="2519680"/>
            <a:ext cx="4316307" cy="396240"/>
          </a:xfrm>
          <a:custGeom>
            <a:avLst/>
            <a:gdLst/>
            <a:ahLst/>
            <a:cxnLst/>
            <a:rect l="l" t="t" r="r" b="b"/>
            <a:pathLst>
              <a:path w="3237229" h="297180">
                <a:moveTo>
                  <a:pt x="3187446" y="0"/>
                </a:moveTo>
                <a:lnTo>
                  <a:pt x="49530" y="0"/>
                </a:lnTo>
                <a:lnTo>
                  <a:pt x="30250" y="3892"/>
                </a:lnTo>
                <a:lnTo>
                  <a:pt x="14506" y="14506"/>
                </a:lnTo>
                <a:lnTo>
                  <a:pt x="3892" y="30250"/>
                </a:lnTo>
                <a:lnTo>
                  <a:pt x="0" y="49529"/>
                </a:lnTo>
                <a:lnTo>
                  <a:pt x="0" y="247649"/>
                </a:lnTo>
                <a:lnTo>
                  <a:pt x="3892" y="266929"/>
                </a:lnTo>
                <a:lnTo>
                  <a:pt x="14506" y="282673"/>
                </a:lnTo>
                <a:lnTo>
                  <a:pt x="30250" y="293287"/>
                </a:lnTo>
                <a:lnTo>
                  <a:pt x="49530" y="297179"/>
                </a:lnTo>
                <a:lnTo>
                  <a:pt x="3187446" y="297179"/>
                </a:lnTo>
                <a:lnTo>
                  <a:pt x="3206725" y="293287"/>
                </a:lnTo>
                <a:lnTo>
                  <a:pt x="3222469" y="282673"/>
                </a:lnTo>
                <a:lnTo>
                  <a:pt x="3233083" y="266929"/>
                </a:lnTo>
                <a:lnTo>
                  <a:pt x="3236976" y="247649"/>
                </a:lnTo>
                <a:lnTo>
                  <a:pt x="3236976" y="49529"/>
                </a:lnTo>
                <a:lnTo>
                  <a:pt x="3233083" y="30250"/>
                </a:lnTo>
                <a:lnTo>
                  <a:pt x="3222469" y="14506"/>
                </a:lnTo>
                <a:lnTo>
                  <a:pt x="3206725" y="3892"/>
                </a:lnTo>
                <a:lnTo>
                  <a:pt x="3187446" y="0"/>
                </a:lnTo>
                <a:close/>
              </a:path>
            </a:pathLst>
          </a:custGeom>
          <a:solidFill>
            <a:srgbClr val="DADADA"/>
          </a:solidFill>
        </p:spPr>
        <p:txBody>
          <a:bodyPr wrap="square" lIns="0" tIns="0" rIns="0" bIns="0" rtlCol="0"/>
          <a:lstStyle/>
          <a:p>
            <a:endParaRPr sz="2400"/>
          </a:p>
        </p:txBody>
      </p:sp>
      <p:sp>
        <p:nvSpPr>
          <p:cNvPr id="21" name="object 21"/>
          <p:cNvSpPr/>
          <p:nvPr/>
        </p:nvSpPr>
        <p:spPr>
          <a:xfrm>
            <a:off x="5533136" y="1954784"/>
            <a:ext cx="4431792" cy="510032"/>
          </a:xfrm>
          <a:prstGeom prst="rect">
            <a:avLst/>
          </a:prstGeom>
          <a:blipFill>
            <a:blip r:embed="rId12" cstate="print"/>
            <a:stretch>
              <a:fillRect/>
            </a:stretch>
          </a:blipFill>
        </p:spPr>
        <p:txBody>
          <a:bodyPr wrap="square" lIns="0" tIns="0" rIns="0" bIns="0" rtlCol="0"/>
          <a:lstStyle/>
          <a:p>
            <a:endParaRPr sz="2400"/>
          </a:p>
        </p:txBody>
      </p:sp>
      <p:sp>
        <p:nvSpPr>
          <p:cNvPr id="22" name="object 22"/>
          <p:cNvSpPr/>
          <p:nvPr/>
        </p:nvSpPr>
        <p:spPr>
          <a:xfrm>
            <a:off x="6412993" y="1788159"/>
            <a:ext cx="2672079" cy="967231"/>
          </a:xfrm>
          <a:prstGeom prst="rect">
            <a:avLst/>
          </a:prstGeom>
          <a:blipFill>
            <a:blip r:embed="rId13" cstate="print"/>
            <a:stretch>
              <a:fillRect/>
            </a:stretch>
          </a:blipFill>
        </p:spPr>
        <p:txBody>
          <a:bodyPr wrap="square" lIns="0" tIns="0" rIns="0" bIns="0" rtlCol="0"/>
          <a:lstStyle/>
          <a:p>
            <a:endParaRPr sz="2400"/>
          </a:p>
        </p:txBody>
      </p:sp>
      <p:sp>
        <p:nvSpPr>
          <p:cNvPr id="23" name="object 23"/>
          <p:cNvSpPr/>
          <p:nvPr/>
        </p:nvSpPr>
        <p:spPr>
          <a:xfrm>
            <a:off x="5590031" y="1981200"/>
            <a:ext cx="4318000" cy="396240"/>
          </a:xfrm>
          <a:custGeom>
            <a:avLst/>
            <a:gdLst/>
            <a:ahLst/>
            <a:cxnLst/>
            <a:rect l="l" t="t" r="r" b="b"/>
            <a:pathLst>
              <a:path w="3238500" h="297180">
                <a:moveTo>
                  <a:pt x="3188970" y="0"/>
                </a:moveTo>
                <a:lnTo>
                  <a:pt x="49530" y="0"/>
                </a:lnTo>
                <a:lnTo>
                  <a:pt x="30250" y="3892"/>
                </a:lnTo>
                <a:lnTo>
                  <a:pt x="14506" y="14506"/>
                </a:lnTo>
                <a:lnTo>
                  <a:pt x="3892" y="30250"/>
                </a:lnTo>
                <a:lnTo>
                  <a:pt x="0" y="49529"/>
                </a:lnTo>
                <a:lnTo>
                  <a:pt x="0" y="247649"/>
                </a:lnTo>
                <a:lnTo>
                  <a:pt x="3892" y="266929"/>
                </a:lnTo>
                <a:lnTo>
                  <a:pt x="14506" y="282673"/>
                </a:lnTo>
                <a:lnTo>
                  <a:pt x="30250" y="293287"/>
                </a:lnTo>
                <a:lnTo>
                  <a:pt x="49530" y="297179"/>
                </a:lnTo>
                <a:lnTo>
                  <a:pt x="3188970" y="297179"/>
                </a:lnTo>
                <a:lnTo>
                  <a:pt x="3208249" y="293287"/>
                </a:lnTo>
                <a:lnTo>
                  <a:pt x="3223993" y="282673"/>
                </a:lnTo>
                <a:lnTo>
                  <a:pt x="3234607" y="266929"/>
                </a:lnTo>
                <a:lnTo>
                  <a:pt x="3238500" y="247649"/>
                </a:lnTo>
                <a:lnTo>
                  <a:pt x="3238500" y="49529"/>
                </a:lnTo>
                <a:lnTo>
                  <a:pt x="3234607" y="30250"/>
                </a:lnTo>
                <a:lnTo>
                  <a:pt x="3223993" y="14506"/>
                </a:lnTo>
                <a:lnTo>
                  <a:pt x="3208249" y="3892"/>
                </a:lnTo>
                <a:lnTo>
                  <a:pt x="3188970" y="0"/>
                </a:lnTo>
                <a:close/>
              </a:path>
            </a:pathLst>
          </a:custGeom>
          <a:solidFill>
            <a:srgbClr val="DADADA"/>
          </a:solidFill>
        </p:spPr>
        <p:txBody>
          <a:bodyPr wrap="square" lIns="0" tIns="0" rIns="0" bIns="0" rtlCol="0"/>
          <a:lstStyle/>
          <a:p>
            <a:endParaRPr sz="2400"/>
          </a:p>
        </p:txBody>
      </p:sp>
      <p:sp>
        <p:nvSpPr>
          <p:cNvPr id="24" name="object 24"/>
          <p:cNvSpPr txBox="1"/>
          <p:nvPr/>
        </p:nvSpPr>
        <p:spPr>
          <a:xfrm>
            <a:off x="4405173" y="1844039"/>
            <a:ext cx="4395047" cy="2192908"/>
          </a:xfrm>
          <a:prstGeom prst="rect">
            <a:avLst/>
          </a:prstGeom>
        </p:spPr>
        <p:txBody>
          <a:bodyPr vert="horz" wrap="square" lIns="0" tIns="68580" rIns="0" bIns="0" rtlCol="0">
            <a:spAutoFit/>
          </a:bodyPr>
          <a:lstStyle/>
          <a:p>
            <a:pPr marL="2307109">
              <a:spcBef>
                <a:spcPts val="540"/>
              </a:spcBef>
            </a:pPr>
            <a:r>
              <a:rPr sz="3200" spc="-107" dirty="0">
                <a:solidFill>
                  <a:srgbClr val="FFFFFF"/>
                </a:solidFill>
                <a:latin typeface="Arial"/>
                <a:cs typeface="Arial"/>
              </a:rPr>
              <a:t>6.</a:t>
            </a:r>
            <a:r>
              <a:rPr sz="3200" spc="-73" dirty="0">
                <a:solidFill>
                  <a:srgbClr val="FFFFFF"/>
                </a:solidFill>
                <a:latin typeface="Arial"/>
                <a:cs typeface="Arial"/>
              </a:rPr>
              <a:t> </a:t>
            </a:r>
            <a:r>
              <a:rPr sz="3200" spc="-207" dirty="0">
                <a:solidFill>
                  <a:srgbClr val="FFFFFF"/>
                </a:solidFill>
                <a:latin typeface="Arial"/>
                <a:cs typeface="Arial"/>
              </a:rPr>
              <a:t>Evaluation</a:t>
            </a:r>
            <a:endParaRPr sz="3200" dirty="0">
              <a:latin typeface="Arial"/>
              <a:cs typeface="Arial"/>
            </a:endParaRPr>
          </a:p>
          <a:p>
            <a:pPr marL="1677205">
              <a:spcBef>
                <a:spcPts val="407"/>
              </a:spcBef>
            </a:pPr>
            <a:r>
              <a:rPr sz="3200" spc="-107" dirty="0">
                <a:solidFill>
                  <a:srgbClr val="FFFFFF"/>
                </a:solidFill>
                <a:latin typeface="Arial"/>
                <a:cs typeface="Arial"/>
              </a:rPr>
              <a:t>5.</a:t>
            </a:r>
            <a:r>
              <a:rPr sz="3200" spc="-27" dirty="0">
                <a:solidFill>
                  <a:srgbClr val="FFFFFF"/>
                </a:solidFill>
                <a:latin typeface="Arial"/>
                <a:cs typeface="Arial"/>
              </a:rPr>
              <a:t> </a:t>
            </a:r>
            <a:r>
              <a:rPr sz="3200" spc="-287" dirty="0">
                <a:solidFill>
                  <a:srgbClr val="FFFFFF"/>
                </a:solidFill>
                <a:latin typeface="Arial"/>
                <a:cs typeface="Arial"/>
              </a:rPr>
              <a:t>Synthesis</a:t>
            </a:r>
            <a:endParaRPr sz="3200" dirty="0">
              <a:latin typeface="Arial"/>
              <a:cs typeface="Arial"/>
            </a:endParaRPr>
          </a:p>
          <a:p>
            <a:pPr marL="1014281">
              <a:spcBef>
                <a:spcPts val="407"/>
              </a:spcBef>
            </a:pPr>
            <a:r>
              <a:rPr sz="3200" spc="-107" dirty="0">
                <a:solidFill>
                  <a:schemeClr val="accent2"/>
                </a:solidFill>
                <a:latin typeface="Arial"/>
                <a:cs typeface="Arial"/>
              </a:rPr>
              <a:t>4.</a:t>
            </a:r>
            <a:r>
              <a:rPr sz="3200" spc="-27" dirty="0">
                <a:solidFill>
                  <a:schemeClr val="accent2"/>
                </a:solidFill>
                <a:latin typeface="Arial"/>
                <a:cs typeface="Arial"/>
              </a:rPr>
              <a:t> </a:t>
            </a:r>
            <a:r>
              <a:rPr sz="3200" spc="-213" dirty="0">
                <a:solidFill>
                  <a:schemeClr val="accent2"/>
                </a:solidFill>
                <a:latin typeface="Arial"/>
                <a:cs typeface="Arial"/>
              </a:rPr>
              <a:t>Analysis</a:t>
            </a:r>
            <a:endParaRPr sz="3200" dirty="0">
              <a:solidFill>
                <a:schemeClr val="accent2"/>
              </a:solidFill>
              <a:latin typeface="Arial"/>
              <a:cs typeface="Arial"/>
            </a:endParaRPr>
          </a:p>
          <a:p>
            <a:pPr marL="16933">
              <a:spcBef>
                <a:spcPts val="413"/>
              </a:spcBef>
            </a:pPr>
            <a:r>
              <a:rPr sz="3200" spc="-107" dirty="0">
                <a:solidFill>
                  <a:schemeClr val="accent2"/>
                </a:solidFill>
                <a:latin typeface="Arial"/>
                <a:cs typeface="Arial"/>
              </a:rPr>
              <a:t>3.</a:t>
            </a:r>
            <a:r>
              <a:rPr sz="3200" spc="-20" dirty="0">
                <a:solidFill>
                  <a:schemeClr val="accent2"/>
                </a:solidFill>
                <a:latin typeface="Arial"/>
                <a:cs typeface="Arial"/>
              </a:rPr>
              <a:t> </a:t>
            </a:r>
            <a:r>
              <a:rPr sz="3200" spc="-120" dirty="0">
                <a:solidFill>
                  <a:schemeClr val="accent2"/>
                </a:solidFill>
                <a:latin typeface="Arial"/>
                <a:cs typeface="Arial"/>
              </a:rPr>
              <a:t>Application</a:t>
            </a:r>
            <a:endParaRPr sz="3200" dirty="0">
              <a:solidFill>
                <a:schemeClr val="accent2"/>
              </a:solidFill>
              <a:latin typeface="Arial"/>
              <a:cs typeface="Arial"/>
            </a:endParaRPr>
          </a:p>
        </p:txBody>
      </p:sp>
      <p:sp>
        <p:nvSpPr>
          <p:cNvPr id="26" name="object 26"/>
          <p:cNvSpPr/>
          <p:nvPr/>
        </p:nvSpPr>
        <p:spPr>
          <a:xfrm>
            <a:off x="8378536" y="3303013"/>
            <a:ext cx="494453" cy="1675387"/>
          </a:xfrm>
          <a:custGeom>
            <a:avLst/>
            <a:gdLst/>
            <a:ahLst/>
            <a:cxnLst/>
            <a:rect l="l" t="t" r="r" b="b"/>
            <a:pathLst>
              <a:path w="370839" h="701039">
                <a:moveTo>
                  <a:pt x="0" y="0"/>
                </a:moveTo>
                <a:lnTo>
                  <a:pt x="72073" y="2425"/>
                </a:lnTo>
                <a:lnTo>
                  <a:pt x="130930" y="9039"/>
                </a:lnTo>
                <a:lnTo>
                  <a:pt x="170614" y="18848"/>
                </a:lnTo>
                <a:lnTo>
                  <a:pt x="185166" y="30861"/>
                </a:lnTo>
                <a:lnTo>
                  <a:pt x="185166" y="289369"/>
                </a:lnTo>
                <a:lnTo>
                  <a:pt x="199717" y="301381"/>
                </a:lnTo>
                <a:lnTo>
                  <a:pt x="239401" y="311191"/>
                </a:lnTo>
                <a:lnTo>
                  <a:pt x="298258" y="317805"/>
                </a:lnTo>
                <a:lnTo>
                  <a:pt x="370332" y="320230"/>
                </a:lnTo>
                <a:lnTo>
                  <a:pt x="298258" y="322655"/>
                </a:lnTo>
                <a:lnTo>
                  <a:pt x="239401" y="329269"/>
                </a:lnTo>
                <a:lnTo>
                  <a:pt x="199717" y="339079"/>
                </a:lnTo>
                <a:lnTo>
                  <a:pt x="185166" y="351091"/>
                </a:lnTo>
                <a:lnTo>
                  <a:pt x="185166" y="670179"/>
                </a:lnTo>
                <a:lnTo>
                  <a:pt x="170614" y="682191"/>
                </a:lnTo>
                <a:lnTo>
                  <a:pt x="130930" y="692000"/>
                </a:lnTo>
                <a:lnTo>
                  <a:pt x="72073" y="698614"/>
                </a:lnTo>
                <a:lnTo>
                  <a:pt x="0" y="701040"/>
                </a:lnTo>
              </a:path>
            </a:pathLst>
          </a:custGeom>
          <a:ln w="25908">
            <a:solidFill>
              <a:srgbClr val="A7A8A7"/>
            </a:solidFill>
          </a:ln>
        </p:spPr>
        <p:txBody>
          <a:bodyPr wrap="square" lIns="0" tIns="0" rIns="0" bIns="0" rtlCol="0"/>
          <a:lstStyle/>
          <a:p>
            <a:endParaRPr sz="2400"/>
          </a:p>
        </p:txBody>
      </p:sp>
      <p:sp>
        <p:nvSpPr>
          <p:cNvPr id="29" name="object 29"/>
          <p:cNvSpPr txBox="1"/>
          <p:nvPr/>
        </p:nvSpPr>
        <p:spPr>
          <a:xfrm>
            <a:off x="8882888" y="4303078"/>
            <a:ext cx="2363218" cy="352234"/>
          </a:xfrm>
          <a:prstGeom prst="rect">
            <a:avLst/>
          </a:prstGeom>
          <a:solidFill>
            <a:srgbClr val="FFA630"/>
          </a:solidFill>
        </p:spPr>
        <p:txBody>
          <a:bodyPr vert="horz" wrap="square" lIns="0" tIns="44027" rIns="0" bIns="0" rtlCol="0">
            <a:spAutoFit/>
          </a:bodyPr>
          <a:lstStyle/>
          <a:p>
            <a:pPr marL="246374" marR="237907" indent="194728">
              <a:spcBef>
                <a:spcPts val="347"/>
              </a:spcBef>
            </a:pPr>
            <a:r>
              <a:rPr lang="en-GB" sz="2000" b="1" spc="-93" dirty="0">
                <a:solidFill>
                  <a:srgbClr val="FFFFFF"/>
                </a:solidFill>
                <a:latin typeface="Trebuchet MS"/>
                <a:cs typeface="Trebuchet MS"/>
              </a:rPr>
              <a:t>This Course</a:t>
            </a:r>
            <a:endParaRPr sz="2000" dirty="0">
              <a:latin typeface="Trebuchet MS"/>
              <a:cs typeface="Trebuchet MS"/>
            </a:endParaRPr>
          </a:p>
        </p:txBody>
      </p:sp>
      <p:sp>
        <p:nvSpPr>
          <p:cNvPr id="30" name="object 30"/>
          <p:cNvSpPr txBox="1"/>
          <p:nvPr/>
        </p:nvSpPr>
        <p:spPr>
          <a:xfrm>
            <a:off x="11341269" y="6444366"/>
            <a:ext cx="152400" cy="179536"/>
          </a:xfrm>
          <a:prstGeom prst="rect">
            <a:avLst/>
          </a:prstGeom>
        </p:spPr>
        <p:txBody>
          <a:bodyPr vert="horz" wrap="square" lIns="0" tIns="0" rIns="0" bIns="0" rtlCol="0">
            <a:spAutoFit/>
          </a:bodyPr>
          <a:lstStyle/>
          <a:p>
            <a:pPr marL="33866">
              <a:lnSpc>
                <a:spcPts val="1400"/>
              </a:lnSpc>
            </a:pPr>
            <a:fld id="{81D60167-4931-47E6-BA6A-407CBD079E47}" type="slidenum">
              <a:rPr sz="1200" spc="-7" dirty="0">
                <a:solidFill>
                  <a:srgbClr val="8A8A8A"/>
                </a:solidFill>
                <a:latin typeface="Arial"/>
                <a:cs typeface="Arial"/>
              </a:rPr>
              <a:pPr marL="33866">
                <a:lnSpc>
                  <a:spcPts val="1400"/>
                </a:lnSpc>
              </a:pPr>
              <a:t>3</a:t>
            </a:fld>
            <a:endParaRPr sz="1200">
              <a:latin typeface="Arial"/>
              <a:cs typeface="Arial"/>
            </a:endParaRPr>
          </a:p>
        </p:txBody>
      </p:sp>
      <p:sp>
        <p:nvSpPr>
          <p:cNvPr id="31" name="object 31"/>
          <p:cNvSpPr txBox="1"/>
          <p:nvPr/>
        </p:nvSpPr>
        <p:spPr>
          <a:xfrm>
            <a:off x="104986" y="6603852"/>
            <a:ext cx="2383367" cy="160727"/>
          </a:xfrm>
          <a:prstGeom prst="rect">
            <a:avLst/>
          </a:prstGeom>
        </p:spPr>
        <p:txBody>
          <a:bodyPr vert="horz" wrap="square" lIns="0" tIns="6773" rIns="0" bIns="0" rtlCol="0">
            <a:spAutoFit/>
          </a:bodyPr>
          <a:lstStyle/>
          <a:p>
            <a:pPr marL="16933">
              <a:spcBef>
                <a:spcPts val="53"/>
              </a:spcBef>
            </a:pPr>
            <a:r>
              <a:rPr lang="en-GB" sz="1000" dirty="0">
                <a:latin typeface="Trebuchet MS"/>
                <a:cs typeface="Trebuchet MS"/>
              </a:rPr>
              <a:t> </a:t>
            </a:r>
            <a:endParaRPr sz="1000" dirty="0">
              <a:latin typeface="Trebuchet MS"/>
              <a:cs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74F8-CABD-304D-94AD-D854FD9BEBE8}"/>
              </a:ext>
            </a:extLst>
          </p:cNvPr>
          <p:cNvSpPr>
            <a:spLocks noGrp="1"/>
          </p:cNvSpPr>
          <p:nvPr>
            <p:ph type="title"/>
          </p:nvPr>
        </p:nvSpPr>
        <p:spPr>
          <a:xfrm>
            <a:off x="838200" y="365125"/>
            <a:ext cx="10515600" cy="1325563"/>
          </a:xfrm>
        </p:spPr>
        <p:txBody>
          <a:bodyPr/>
          <a:lstStyle/>
          <a:p>
            <a:r>
              <a:rPr lang="en-US" dirty="0"/>
              <a:t>Glue Pricing</a:t>
            </a:r>
          </a:p>
        </p:txBody>
      </p:sp>
      <p:pic>
        <p:nvPicPr>
          <p:cNvPr id="4" name="Picture 3">
            <a:extLst>
              <a:ext uri="{FF2B5EF4-FFF2-40B4-BE49-F238E27FC236}">
                <a16:creationId xmlns:a16="http://schemas.microsoft.com/office/drawing/2014/main" id="{79D4E9E5-F399-DC4A-819F-096825F66021}"/>
              </a:ext>
            </a:extLst>
          </p:cNvPr>
          <p:cNvPicPr>
            <a:picLocks noChangeAspect="1"/>
          </p:cNvPicPr>
          <p:nvPr/>
        </p:nvPicPr>
        <p:blipFill>
          <a:blip r:embed="rId2"/>
          <a:stretch>
            <a:fillRect/>
          </a:stretch>
        </p:blipFill>
        <p:spPr>
          <a:xfrm>
            <a:off x="10345784" y="573296"/>
            <a:ext cx="1008016" cy="789907"/>
          </a:xfrm>
          <a:prstGeom prst="rect">
            <a:avLst/>
          </a:prstGeom>
        </p:spPr>
      </p:pic>
      <p:sp>
        <p:nvSpPr>
          <p:cNvPr id="5" name="Content Placeholder 4">
            <a:extLst>
              <a:ext uri="{FF2B5EF4-FFF2-40B4-BE49-F238E27FC236}">
                <a16:creationId xmlns:a16="http://schemas.microsoft.com/office/drawing/2014/main" id="{ACE80462-00CE-6542-A2C6-E2E7528E58FF}"/>
              </a:ext>
            </a:extLst>
          </p:cNvPr>
          <p:cNvSpPr>
            <a:spLocks noGrp="1"/>
          </p:cNvSpPr>
          <p:nvPr>
            <p:ph idx="1"/>
          </p:nvPr>
        </p:nvSpPr>
        <p:spPr>
          <a:xfrm>
            <a:off x="838200" y="1690688"/>
            <a:ext cx="10515600" cy="4351338"/>
          </a:xfrm>
        </p:spPr>
        <p:txBody>
          <a:bodyPr>
            <a:normAutofit/>
          </a:bodyPr>
          <a:lstStyle/>
          <a:p>
            <a:r>
              <a:rPr lang="en-US" dirty="0"/>
              <a:t>$0.44 per DPU-Hour, billed per second, with a 10-minute minimum for each ETL job of type Apache Spark</a:t>
            </a:r>
          </a:p>
          <a:p>
            <a:r>
              <a:rPr lang="en-US" dirty="0"/>
              <a:t>$0.44 per DPU-Hour, billed per second, with a 1-minute minimum for each ETL job of type Python shell</a:t>
            </a:r>
          </a:p>
          <a:p>
            <a:r>
              <a:rPr lang="en-US" dirty="0"/>
              <a:t>$0.44 per DPU-Hour, billed per second, with a 10-minute minimum for each provisioned development endpoint</a:t>
            </a:r>
          </a:p>
          <a:p>
            <a:endParaRPr lang="en-US" dirty="0"/>
          </a:p>
          <a:p>
            <a:r>
              <a:rPr lang="en-US" dirty="0"/>
              <a:t>DPU = Data Processing Unit = 4 vCPU &amp; 16 GB Memory </a:t>
            </a:r>
          </a:p>
          <a:p>
            <a:pPr lvl="1"/>
            <a:r>
              <a:rPr lang="en-US" dirty="0"/>
              <a:t>Spark requires 2 DPU where Python Shell can run on less</a:t>
            </a:r>
          </a:p>
          <a:p>
            <a:endParaRPr lang="en-US" dirty="0"/>
          </a:p>
        </p:txBody>
      </p:sp>
    </p:spTree>
    <p:extLst>
      <p:ext uri="{BB962C8B-B14F-4D97-AF65-F5344CB8AC3E}">
        <p14:creationId xmlns:p14="http://schemas.microsoft.com/office/powerpoint/2010/main" val="4170450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5353F3-CC67-D34A-BC37-891DE76064D8}"/>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File Formats</a:t>
            </a:r>
          </a:p>
        </p:txBody>
      </p:sp>
      <p:pic>
        <p:nvPicPr>
          <p:cNvPr id="9" name="Picture 8" descr="A screenshot of a cell phone&#10;&#10;Description automatically generated">
            <a:extLst>
              <a:ext uri="{FF2B5EF4-FFF2-40B4-BE49-F238E27FC236}">
                <a16:creationId xmlns:a16="http://schemas.microsoft.com/office/drawing/2014/main" id="{834B33DD-F193-7644-823E-A3A7D5709B35}"/>
              </a:ext>
            </a:extLst>
          </p:cNvPr>
          <p:cNvPicPr>
            <a:picLocks noChangeAspect="1"/>
          </p:cNvPicPr>
          <p:nvPr/>
        </p:nvPicPr>
        <p:blipFill>
          <a:blip r:embed="rId2"/>
          <a:stretch>
            <a:fillRect/>
          </a:stretch>
        </p:blipFill>
        <p:spPr>
          <a:xfrm>
            <a:off x="320040" y="1244611"/>
            <a:ext cx="3425609" cy="2123877"/>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6920DABE-0F11-114C-8084-F9EAB6DCFEFC}"/>
              </a:ext>
            </a:extLst>
          </p:cNvPr>
          <p:cNvPicPr>
            <a:picLocks noChangeAspect="1"/>
          </p:cNvPicPr>
          <p:nvPr/>
        </p:nvPicPr>
        <p:blipFill>
          <a:blip r:embed="rId3"/>
          <a:stretch>
            <a:fillRect/>
          </a:stretch>
        </p:blipFill>
        <p:spPr>
          <a:xfrm>
            <a:off x="4385729" y="1512593"/>
            <a:ext cx="3433324" cy="1587912"/>
          </a:xfrm>
          <a:prstGeom prst="rect">
            <a:avLst/>
          </a:prstGeom>
        </p:spPr>
      </p:pic>
      <p:cxnSp>
        <p:nvCxnSpPr>
          <p:cNvPr id="22" name="Straight Connector 21">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3" name="Picture 12" descr="A screenshot of a cell phone&#10;&#10;Description automatically generated">
            <a:extLst>
              <a:ext uri="{FF2B5EF4-FFF2-40B4-BE49-F238E27FC236}">
                <a16:creationId xmlns:a16="http://schemas.microsoft.com/office/drawing/2014/main" id="{CEEB6561-6067-4D44-8CF1-38FE90900079}"/>
              </a:ext>
            </a:extLst>
          </p:cNvPr>
          <p:cNvPicPr>
            <a:picLocks noChangeAspect="1"/>
          </p:cNvPicPr>
          <p:nvPr/>
        </p:nvPicPr>
        <p:blipFill>
          <a:blip r:embed="rId4"/>
          <a:stretch>
            <a:fillRect/>
          </a:stretch>
        </p:blipFill>
        <p:spPr>
          <a:xfrm>
            <a:off x="8449725" y="912218"/>
            <a:ext cx="3423916" cy="2833290"/>
          </a:xfrm>
          <a:prstGeom prst="rect">
            <a:avLst/>
          </a:prstGeom>
        </p:spPr>
      </p:pic>
      <p:cxnSp>
        <p:nvCxnSpPr>
          <p:cNvPr id="24" name="Straight Connector 23">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082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E0121-4FC7-9B4C-B0A1-648FA0BF18EA}"/>
              </a:ext>
            </a:extLst>
          </p:cNvPr>
          <p:cNvSpPr>
            <a:spLocks noGrp="1"/>
          </p:cNvSpPr>
          <p:nvPr>
            <p:ph type="title"/>
          </p:nvPr>
        </p:nvSpPr>
        <p:spPr>
          <a:xfrm>
            <a:off x="0" y="-183515"/>
            <a:ext cx="10515600" cy="1325563"/>
          </a:xfrm>
        </p:spPr>
        <p:txBody>
          <a:bodyPr/>
          <a:lstStyle/>
          <a:p>
            <a:r>
              <a:rPr lang="en-US" dirty="0"/>
              <a:t>SerDes</a:t>
            </a:r>
          </a:p>
        </p:txBody>
      </p:sp>
      <p:graphicFrame>
        <p:nvGraphicFramePr>
          <p:cNvPr id="5" name="Table 4">
            <a:extLst>
              <a:ext uri="{FF2B5EF4-FFF2-40B4-BE49-F238E27FC236}">
                <a16:creationId xmlns:a16="http://schemas.microsoft.com/office/drawing/2014/main" id="{745C51C7-C49C-A445-B80C-27B992050F25}"/>
              </a:ext>
            </a:extLst>
          </p:cNvPr>
          <p:cNvGraphicFramePr>
            <a:graphicFrameLocks noGrp="1"/>
          </p:cNvGraphicFramePr>
          <p:nvPr>
            <p:extLst>
              <p:ext uri="{D42A27DB-BD31-4B8C-83A1-F6EECF244321}">
                <p14:modId xmlns:p14="http://schemas.microsoft.com/office/powerpoint/2010/main" val="4137842222"/>
              </p:ext>
            </p:extLst>
          </p:nvPr>
        </p:nvGraphicFramePr>
        <p:xfrm>
          <a:off x="1069207" y="817120"/>
          <a:ext cx="10515600" cy="5879756"/>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4223793820"/>
                    </a:ext>
                  </a:extLst>
                </a:gridCol>
                <a:gridCol w="3505200">
                  <a:extLst>
                    <a:ext uri="{9D8B030D-6E8A-4147-A177-3AD203B41FA5}">
                      <a16:colId xmlns:a16="http://schemas.microsoft.com/office/drawing/2014/main" val="2689394842"/>
                    </a:ext>
                  </a:extLst>
                </a:gridCol>
                <a:gridCol w="3505200">
                  <a:extLst>
                    <a:ext uri="{9D8B030D-6E8A-4147-A177-3AD203B41FA5}">
                      <a16:colId xmlns:a16="http://schemas.microsoft.com/office/drawing/2014/main" val="383747917"/>
                    </a:ext>
                  </a:extLst>
                </a:gridCol>
              </a:tblGrid>
              <a:tr h="0">
                <a:tc>
                  <a:txBody>
                    <a:bodyPr/>
                    <a:lstStyle/>
                    <a:p>
                      <a:r>
                        <a:rPr lang="en-US" sz="1000" dirty="0"/>
                        <a:t>Data Format</a:t>
                      </a:r>
                    </a:p>
                  </a:txBody>
                  <a:tcPr anchor="ctr"/>
                </a:tc>
                <a:tc>
                  <a:txBody>
                    <a:bodyPr/>
                    <a:lstStyle/>
                    <a:p>
                      <a:r>
                        <a:rPr lang="en-US" sz="1000" dirty="0"/>
                        <a:t>Description</a:t>
                      </a:r>
                    </a:p>
                  </a:txBody>
                  <a:tcPr anchor="ctr"/>
                </a:tc>
                <a:tc>
                  <a:txBody>
                    <a:bodyPr/>
                    <a:lstStyle/>
                    <a:p>
                      <a:r>
                        <a:rPr lang="en-US" sz="1000" dirty="0" err="1"/>
                        <a:t>SerDe</a:t>
                      </a:r>
                      <a:r>
                        <a:rPr lang="en-US" sz="1000" dirty="0"/>
                        <a:t> types supported in Athena</a:t>
                      </a:r>
                    </a:p>
                  </a:txBody>
                  <a:tcPr anchor="ctr"/>
                </a:tc>
                <a:extLst>
                  <a:ext uri="{0D108BD9-81ED-4DB2-BD59-A6C34878D82A}">
                    <a16:rowId xmlns:a16="http://schemas.microsoft.com/office/drawing/2014/main" val="450647089"/>
                  </a:ext>
                </a:extLst>
              </a:tr>
              <a:tr h="905621">
                <a:tc>
                  <a:txBody>
                    <a:bodyPr/>
                    <a:lstStyle/>
                    <a:p>
                      <a:r>
                        <a:rPr lang="en-US" sz="1000" dirty="0"/>
                        <a:t>CSV (Comma-Separated Values)</a:t>
                      </a:r>
                    </a:p>
                  </a:txBody>
                  <a:tcPr anchor="ctr"/>
                </a:tc>
                <a:tc>
                  <a:txBody>
                    <a:bodyPr/>
                    <a:lstStyle/>
                    <a:p>
                      <a:r>
                        <a:rPr lang="en-US" sz="1000" dirty="0"/>
                        <a:t>For data in CSV, each line represents a data record, and each record consists of one or more fields, separated by commas. </a:t>
                      </a:r>
                    </a:p>
                  </a:txBody>
                  <a:tcPr anchor="ctr"/>
                </a:tc>
                <a:tc>
                  <a:txBody>
                    <a:bodyPr/>
                    <a:lstStyle/>
                    <a:p>
                      <a:pPr>
                        <a:buFont typeface="Arial" panose="020B0604020202020204" pitchFamily="34" charset="0"/>
                        <a:buChar char="•"/>
                      </a:pPr>
                      <a:r>
                        <a:rPr lang="en-US" sz="1000"/>
                        <a:t>Use the </a:t>
                      </a:r>
                      <a:r>
                        <a:rPr lang="en-US" sz="1000">
                          <a:hlinkClick r:id="rId3"/>
                        </a:rPr>
                        <a:t>LazySimpleSerDe for CSV, TSV, and Custom-Delimited Files</a:t>
                      </a:r>
                      <a:r>
                        <a:rPr lang="en-US" sz="1000"/>
                        <a:t> if your data does not include values enclosed in quotes. </a:t>
                      </a:r>
                    </a:p>
                    <a:p>
                      <a:pPr>
                        <a:buFont typeface="Arial" panose="020B0604020202020204" pitchFamily="34" charset="0"/>
                        <a:buChar char="•"/>
                      </a:pPr>
                      <a:r>
                        <a:rPr lang="en-US" sz="1000"/>
                        <a:t>Use the </a:t>
                      </a:r>
                      <a:r>
                        <a:rPr lang="en-US" sz="1000">
                          <a:hlinkClick r:id="rId4"/>
                        </a:rPr>
                        <a:t>OpenCSVSerDe for Processing CSV</a:t>
                      </a:r>
                      <a:r>
                        <a:rPr lang="en-US" sz="1000"/>
                        <a:t> when your data includes quotes in values, or different separator or escape characters. </a:t>
                      </a:r>
                    </a:p>
                  </a:txBody>
                  <a:tcPr anchor="ctr"/>
                </a:tc>
                <a:extLst>
                  <a:ext uri="{0D108BD9-81ED-4DB2-BD59-A6C34878D82A}">
                    <a16:rowId xmlns:a16="http://schemas.microsoft.com/office/drawing/2014/main" val="2543914614"/>
                  </a:ext>
                </a:extLst>
              </a:tr>
              <a:tr h="597276">
                <a:tc>
                  <a:txBody>
                    <a:bodyPr/>
                    <a:lstStyle/>
                    <a:p>
                      <a:r>
                        <a:rPr lang="en-US" sz="1000"/>
                        <a:t>TSV (Tab-Separated Values)</a:t>
                      </a:r>
                    </a:p>
                  </a:txBody>
                  <a:tcPr anchor="ctr"/>
                </a:tc>
                <a:tc>
                  <a:txBody>
                    <a:bodyPr/>
                    <a:lstStyle/>
                    <a:p>
                      <a:r>
                        <a:rPr lang="en-US" sz="1000"/>
                        <a:t>For data in TSV, each line represents a data record, and each record consists of one or more fields, separated by tabs. </a:t>
                      </a:r>
                    </a:p>
                  </a:txBody>
                  <a:tcPr anchor="ctr"/>
                </a:tc>
                <a:tc>
                  <a:txBody>
                    <a:bodyPr/>
                    <a:lstStyle/>
                    <a:p>
                      <a:r>
                        <a:rPr lang="en-US" sz="1000"/>
                        <a:t>Use the </a:t>
                      </a:r>
                      <a:r>
                        <a:rPr lang="en-US" sz="1000">
                          <a:hlinkClick r:id="rId3"/>
                        </a:rPr>
                        <a:t>LazySimpleSerDe for CSV, TSV, and Custom-Delimited Files</a:t>
                      </a:r>
                      <a:r>
                        <a:rPr lang="en-US" sz="1000"/>
                        <a:t> and specify the separator character as FIELDS TERMINATED BY '\t'. </a:t>
                      </a:r>
                    </a:p>
                  </a:txBody>
                  <a:tcPr anchor="ctr"/>
                </a:tc>
                <a:extLst>
                  <a:ext uri="{0D108BD9-81ED-4DB2-BD59-A6C34878D82A}">
                    <a16:rowId xmlns:a16="http://schemas.microsoft.com/office/drawing/2014/main" val="2497094116"/>
                  </a:ext>
                </a:extLst>
              </a:tr>
              <a:tr h="597275">
                <a:tc>
                  <a:txBody>
                    <a:bodyPr/>
                    <a:lstStyle/>
                    <a:p>
                      <a:r>
                        <a:rPr lang="en-US" sz="1000"/>
                        <a:t>Custom-Delimited</a:t>
                      </a:r>
                    </a:p>
                  </a:txBody>
                  <a:tcPr anchor="ctr"/>
                </a:tc>
                <a:tc>
                  <a:txBody>
                    <a:bodyPr/>
                    <a:lstStyle/>
                    <a:p>
                      <a:r>
                        <a:rPr lang="en-US" sz="1000"/>
                        <a:t>For data in this format, each line represents a data record, and records are separated by custom delimiters. </a:t>
                      </a:r>
                    </a:p>
                  </a:txBody>
                  <a:tcPr anchor="ctr"/>
                </a:tc>
                <a:tc>
                  <a:txBody>
                    <a:bodyPr/>
                    <a:lstStyle/>
                    <a:p>
                      <a:r>
                        <a:rPr lang="en-US" sz="1000"/>
                        <a:t>Use the </a:t>
                      </a:r>
                      <a:r>
                        <a:rPr lang="en-US" sz="1000">
                          <a:hlinkClick r:id="rId3"/>
                        </a:rPr>
                        <a:t>LazySimpleSerDe for CSV, TSV, and Custom-Delimited Files</a:t>
                      </a:r>
                      <a:r>
                        <a:rPr lang="en-US" sz="1000"/>
                        <a:t> and specify custom delimiters. </a:t>
                      </a:r>
                    </a:p>
                  </a:txBody>
                  <a:tcPr anchor="ctr"/>
                </a:tc>
                <a:extLst>
                  <a:ext uri="{0D108BD9-81ED-4DB2-BD59-A6C34878D82A}">
                    <a16:rowId xmlns:a16="http://schemas.microsoft.com/office/drawing/2014/main" val="1354343455"/>
                  </a:ext>
                </a:extLst>
              </a:tr>
              <a:tr h="597276">
                <a:tc>
                  <a:txBody>
                    <a:bodyPr/>
                    <a:lstStyle/>
                    <a:p>
                      <a:r>
                        <a:rPr lang="en-US" sz="1000"/>
                        <a:t>JSON (JavaScript Object Notation)</a:t>
                      </a:r>
                    </a:p>
                  </a:txBody>
                  <a:tcPr anchor="ctr"/>
                </a:tc>
                <a:tc>
                  <a:txBody>
                    <a:bodyPr/>
                    <a:lstStyle/>
                    <a:p>
                      <a:r>
                        <a:rPr lang="en-US" sz="1000"/>
                        <a:t>For JSON data, each line represents a data record, and each record consists of attribute–value pairs and arrays, separated by commas. </a:t>
                      </a:r>
                    </a:p>
                  </a:txBody>
                  <a:tcPr anchor="ctr"/>
                </a:tc>
                <a:tc>
                  <a:txBody>
                    <a:bodyPr/>
                    <a:lstStyle/>
                    <a:p>
                      <a:pPr>
                        <a:buFont typeface="Arial" panose="020B0604020202020204" pitchFamily="34" charset="0"/>
                        <a:buChar char="•"/>
                      </a:pPr>
                      <a:r>
                        <a:rPr lang="en-US" sz="1000"/>
                        <a:t>Use the </a:t>
                      </a:r>
                      <a:r>
                        <a:rPr lang="en-US" sz="1000">
                          <a:hlinkClick r:id="rId5"/>
                        </a:rPr>
                        <a:t>Hive JSON SerDe</a:t>
                      </a:r>
                      <a:r>
                        <a:rPr lang="en-US" sz="1000"/>
                        <a:t>. </a:t>
                      </a:r>
                    </a:p>
                    <a:p>
                      <a:pPr>
                        <a:buFont typeface="Arial" panose="020B0604020202020204" pitchFamily="34" charset="0"/>
                        <a:buChar char="•"/>
                      </a:pPr>
                      <a:r>
                        <a:rPr lang="en-US" sz="1000"/>
                        <a:t>Use the </a:t>
                      </a:r>
                      <a:r>
                        <a:rPr lang="en-US" sz="1000">
                          <a:hlinkClick r:id="rId6"/>
                        </a:rPr>
                        <a:t>OpenX JSON SerDe</a:t>
                      </a:r>
                      <a:r>
                        <a:rPr lang="en-US" sz="1000"/>
                        <a:t>. </a:t>
                      </a:r>
                    </a:p>
                  </a:txBody>
                  <a:tcPr anchor="ctr"/>
                </a:tc>
                <a:extLst>
                  <a:ext uri="{0D108BD9-81ED-4DB2-BD59-A6C34878D82A}">
                    <a16:rowId xmlns:a16="http://schemas.microsoft.com/office/drawing/2014/main" val="2797645325"/>
                  </a:ext>
                </a:extLst>
              </a:tr>
              <a:tr h="652993">
                <a:tc>
                  <a:txBody>
                    <a:bodyPr/>
                    <a:lstStyle/>
                    <a:p>
                      <a:r>
                        <a:rPr lang="en-US" sz="1000"/>
                        <a:t>Apache Avro</a:t>
                      </a:r>
                    </a:p>
                  </a:txBody>
                  <a:tcPr anchor="ctr"/>
                </a:tc>
                <a:tc>
                  <a:txBody>
                    <a:bodyPr/>
                    <a:lstStyle/>
                    <a:p>
                      <a:r>
                        <a:rPr lang="en-US" sz="1000"/>
                        <a:t>A format for storing data in Hadoop that uses JSON-based schemas for record values.</a:t>
                      </a:r>
                    </a:p>
                  </a:txBody>
                  <a:tcPr anchor="ctr"/>
                </a:tc>
                <a:tc>
                  <a:txBody>
                    <a:bodyPr/>
                    <a:lstStyle/>
                    <a:p>
                      <a:r>
                        <a:rPr lang="en-US" sz="1000"/>
                        <a:t>Use the </a:t>
                      </a:r>
                      <a:r>
                        <a:rPr lang="en-US" sz="1000">
                          <a:hlinkClick r:id="rId7"/>
                        </a:rPr>
                        <a:t>Avro SerDe</a:t>
                      </a:r>
                      <a:r>
                        <a:rPr lang="en-US" sz="1000"/>
                        <a:t>. </a:t>
                      </a:r>
                    </a:p>
                  </a:txBody>
                  <a:tcPr anchor="ctr"/>
                </a:tc>
                <a:extLst>
                  <a:ext uri="{0D108BD9-81ED-4DB2-BD59-A6C34878D82A}">
                    <a16:rowId xmlns:a16="http://schemas.microsoft.com/office/drawing/2014/main" val="1761415490"/>
                  </a:ext>
                </a:extLst>
              </a:tr>
              <a:tr h="457095">
                <a:tc>
                  <a:txBody>
                    <a:bodyPr/>
                    <a:lstStyle/>
                    <a:p>
                      <a:r>
                        <a:rPr lang="en-US" sz="1000"/>
                        <a:t>ORC (Optimized Row Columnar)</a:t>
                      </a:r>
                    </a:p>
                  </a:txBody>
                  <a:tcPr anchor="ctr"/>
                </a:tc>
                <a:tc>
                  <a:txBody>
                    <a:bodyPr/>
                    <a:lstStyle/>
                    <a:p>
                      <a:r>
                        <a:rPr lang="en-US" sz="1000"/>
                        <a:t>A format for optimized columnar storage of Hive data.</a:t>
                      </a:r>
                    </a:p>
                  </a:txBody>
                  <a:tcPr anchor="ctr"/>
                </a:tc>
                <a:tc>
                  <a:txBody>
                    <a:bodyPr/>
                    <a:lstStyle/>
                    <a:p>
                      <a:r>
                        <a:rPr lang="en-US" sz="1000"/>
                        <a:t>Use the </a:t>
                      </a:r>
                      <a:r>
                        <a:rPr lang="en-US" sz="1000">
                          <a:hlinkClick r:id="rId8"/>
                        </a:rPr>
                        <a:t>ORC SerDe</a:t>
                      </a:r>
                      <a:r>
                        <a:rPr lang="en-US" sz="1000"/>
                        <a:t> and ZLIB compression. </a:t>
                      </a:r>
                    </a:p>
                  </a:txBody>
                  <a:tcPr anchor="ctr"/>
                </a:tc>
                <a:extLst>
                  <a:ext uri="{0D108BD9-81ED-4DB2-BD59-A6C34878D82A}">
                    <a16:rowId xmlns:a16="http://schemas.microsoft.com/office/drawing/2014/main" val="2278466252"/>
                  </a:ext>
                </a:extLst>
              </a:tr>
              <a:tr h="457095">
                <a:tc>
                  <a:txBody>
                    <a:bodyPr/>
                    <a:lstStyle/>
                    <a:p>
                      <a:r>
                        <a:rPr lang="en-US" sz="1000"/>
                        <a:t>Apache Parquet</a:t>
                      </a:r>
                    </a:p>
                  </a:txBody>
                  <a:tcPr anchor="ctr"/>
                </a:tc>
                <a:tc>
                  <a:txBody>
                    <a:bodyPr/>
                    <a:lstStyle/>
                    <a:p>
                      <a:r>
                        <a:rPr lang="en-US" sz="1000"/>
                        <a:t>A format for columnar storage of data in Hadoop.</a:t>
                      </a:r>
                    </a:p>
                  </a:txBody>
                  <a:tcPr anchor="ctr"/>
                </a:tc>
                <a:tc>
                  <a:txBody>
                    <a:bodyPr/>
                    <a:lstStyle/>
                    <a:p>
                      <a:r>
                        <a:rPr lang="en-US" sz="1000"/>
                        <a:t>Use the </a:t>
                      </a:r>
                      <a:r>
                        <a:rPr lang="en-US" sz="1000">
                          <a:hlinkClick r:id="rId9"/>
                        </a:rPr>
                        <a:t>Parquet SerDe</a:t>
                      </a:r>
                      <a:r>
                        <a:rPr lang="en-US" sz="1000"/>
                        <a:t> and SNAPPY compression. </a:t>
                      </a:r>
                    </a:p>
                  </a:txBody>
                  <a:tcPr anchor="ctr"/>
                </a:tc>
                <a:extLst>
                  <a:ext uri="{0D108BD9-81ED-4DB2-BD59-A6C34878D82A}">
                    <a16:rowId xmlns:a16="http://schemas.microsoft.com/office/drawing/2014/main" val="2850862847"/>
                  </a:ext>
                </a:extLst>
              </a:tr>
              <a:tr h="457095">
                <a:tc>
                  <a:txBody>
                    <a:bodyPr/>
                    <a:lstStyle/>
                    <a:p>
                      <a:r>
                        <a:rPr lang="en-US" sz="1000"/>
                        <a:t>Logstash logs</a:t>
                      </a:r>
                    </a:p>
                  </a:txBody>
                  <a:tcPr anchor="ctr"/>
                </a:tc>
                <a:tc>
                  <a:txBody>
                    <a:bodyPr/>
                    <a:lstStyle/>
                    <a:p>
                      <a:r>
                        <a:rPr lang="en-US" sz="1000"/>
                        <a:t>A format for storing logs in Logstash.</a:t>
                      </a:r>
                    </a:p>
                  </a:txBody>
                  <a:tcPr anchor="ctr"/>
                </a:tc>
                <a:tc>
                  <a:txBody>
                    <a:bodyPr/>
                    <a:lstStyle/>
                    <a:p>
                      <a:r>
                        <a:rPr lang="en-US" sz="1000"/>
                        <a:t>Use the </a:t>
                      </a:r>
                      <a:r>
                        <a:rPr lang="en-US" sz="1000">
                          <a:hlinkClick r:id="rId10"/>
                        </a:rPr>
                        <a:t>Grok SerDe</a:t>
                      </a:r>
                      <a:r>
                        <a:rPr lang="en-US" sz="1000"/>
                        <a:t>. </a:t>
                      </a:r>
                    </a:p>
                  </a:txBody>
                  <a:tcPr anchor="ctr"/>
                </a:tc>
                <a:extLst>
                  <a:ext uri="{0D108BD9-81ED-4DB2-BD59-A6C34878D82A}">
                    <a16:rowId xmlns:a16="http://schemas.microsoft.com/office/drawing/2014/main" val="49523378"/>
                  </a:ext>
                </a:extLst>
              </a:tr>
              <a:tr h="457095">
                <a:tc>
                  <a:txBody>
                    <a:bodyPr/>
                    <a:lstStyle/>
                    <a:p>
                      <a:r>
                        <a:rPr lang="en-US" sz="1000"/>
                        <a:t>Apache WebServer logs</a:t>
                      </a:r>
                    </a:p>
                  </a:txBody>
                  <a:tcPr anchor="ctr"/>
                </a:tc>
                <a:tc>
                  <a:txBody>
                    <a:bodyPr/>
                    <a:lstStyle/>
                    <a:p>
                      <a:r>
                        <a:rPr lang="en-US" sz="1000"/>
                        <a:t>A format for storing logs in Apache WebServer.</a:t>
                      </a:r>
                    </a:p>
                  </a:txBody>
                  <a:tcPr anchor="ctr"/>
                </a:tc>
                <a:tc>
                  <a:txBody>
                    <a:bodyPr/>
                    <a:lstStyle/>
                    <a:p>
                      <a:r>
                        <a:rPr lang="en-US" sz="1000"/>
                        <a:t>Use the </a:t>
                      </a:r>
                      <a:r>
                        <a:rPr lang="en-US" sz="1000">
                          <a:hlinkClick r:id="rId11"/>
                        </a:rPr>
                        <a:t>RegexSerDe for Processing Apache Web Server Logs</a:t>
                      </a:r>
                      <a:r>
                        <a:rPr lang="en-US" sz="1000"/>
                        <a:t>. </a:t>
                      </a:r>
                    </a:p>
                  </a:txBody>
                  <a:tcPr anchor="ctr"/>
                </a:tc>
                <a:extLst>
                  <a:ext uri="{0D108BD9-81ED-4DB2-BD59-A6C34878D82A}">
                    <a16:rowId xmlns:a16="http://schemas.microsoft.com/office/drawing/2014/main" val="2727968311"/>
                  </a:ext>
                </a:extLst>
              </a:tr>
              <a:tr h="457095">
                <a:tc>
                  <a:txBody>
                    <a:bodyPr/>
                    <a:lstStyle/>
                    <a:p>
                      <a:r>
                        <a:rPr lang="en-US" sz="1000"/>
                        <a:t>CloudTrail logs</a:t>
                      </a:r>
                    </a:p>
                  </a:txBody>
                  <a:tcPr anchor="ctr"/>
                </a:tc>
                <a:tc>
                  <a:txBody>
                    <a:bodyPr/>
                    <a:lstStyle/>
                    <a:p>
                      <a:r>
                        <a:rPr lang="en-US" sz="1000" dirty="0"/>
                        <a:t>A format for storing logs in CloudTrail.</a:t>
                      </a:r>
                    </a:p>
                  </a:txBody>
                  <a:tcPr anchor="ctr"/>
                </a:tc>
                <a:tc>
                  <a:txBody>
                    <a:bodyPr/>
                    <a:lstStyle/>
                    <a:p>
                      <a:endParaRPr lang="en-US" sz="1000" dirty="0"/>
                    </a:p>
                  </a:txBody>
                  <a:tcPr/>
                </a:tc>
                <a:extLst>
                  <a:ext uri="{0D108BD9-81ED-4DB2-BD59-A6C34878D82A}">
                    <a16:rowId xmlns:a16="http://schemas.microsoft.com/office/drawing/2014/main" val="1324373392"/>
                  </a:ext>
                </a:extLst>
              </a:tr>
            </a:tbl>
          </a:graphicData>
        </a:graphic>
      </p:graphicFrame>
    </p:spTree>
    <p:extLst>
      <p:ext uri="{BB962C8B-B14F-4D97-AF65-F5344CB8AC3E}">
        <p14:creationId xmlns:p14="http://schemas.microsoft.com/office/powerpoint/2010/main" val="2404590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28235-B553-B649-A1DB-C3CECBFD65B6}"/>
              </a:ext>
            </a:extLst>
          </p:cNvPr>
          <p:cNvSpPr>
            <a:spLocks noGrp="1"/>
          </p:cNvSpPr>
          <p:nvPr>
            <p:ph type="title"/>
          </p:nvPr>
        </p:nvSpPr>
        <p:spPr/>
        <p:txBody>
          <a:bodyPr/>
          <a:lstStyle/>
          <a:p>
            <a:r>
              <a:rPr lang="en-US" dirty="0"/>
              <a:t>Schema on Read vs Schema on Write</a:t>
            </a:r>
          </a:p>
        </p:txBody>
      </p:sp>
      <p:sp>
        <p:nvSpPr>
          <p:cNvPr id="3" name="Content Placeholder 2">
            <a:extLst>
              <a:ext uri="{FF2B5EF4-FFF2-40B4-BE49-F238E27FC236}">
                <a16:creationId xmlns:a16="http://schemas.microsoft.com/office/drawing/2014/main" id="{5A3D1D47-6E08-564B-AB3D-8DDEF9897E42}"/>
              </a:ext>
            </a:extLst>
          </p:cNvPr>
          <p:cNvSpPr>
            <a:spLocks noGrp="1"/>
          </p:cNvSpPr>
          <p:nvPr>
            <p:ph idx="1"/>
          </p:nvPr>
        </p:nvSpPr>
        <p:spPr>
          <a:xfrm>
            <a:off x="6737684" y="1968250"/>
            <a:ext cx="4616116" cy="4351338"/>
          </a:xfrm>
        </p:spPr>
        <p:txBody>
          <a:bodyPr/>
          <a:lstStyle/>
          <a:p>
            <a:pPr marL="0" indent="0">
              <a:buNone/>
            </a:pPr>
            <a:r>
              <a:rPr lang="en-US" dirty="0"/>
              <a:t>Schema on Read</a:t>
            </a:r>
          </a:p>
          <a:p>
            <a:pPr>
              <a:buFontTx/>
              <a:buChar char="-"/>
            </a:pPr>
            <a:r>
              <a:rPr lang="en-US" dirty="0"/>
              <a:t>Slower results</a:t>
            </a:r>
          </a:p>
          <a:p>
            <a:pPr>
              <a:buFontTx/>
              <a:buChar char="-"/>
            </a:pPr>
            <a:r>
              <a:rPr lang="en-US" dirty="0"/>
              <a:t>Unstructured</a:t>
            </a:r>
          </a:p>
          <a:p>
            <a:pPr>
              <a:buFontTx/>
              <a:buChar char="-"/>
            </a:pPr>
            <a:r>
              <a:rPr lang="en-US" dirty="0"/>
              <a:t>Very Flexible</a:t>
            </a:r>
          </a:p>
          <a:p>
            <a:pPr>
              <a:buFontTx/>
              <a:buChar char="-"/>
            </a:pPr>
            <a:r>
              <a:rPr lang="en-US" dirty="0"/>
              <a:t>No DDL - SQL</a:t>
            </a:r>
          </a:p>
        </p:txBody>
      </p:sp>
      <p:sp>
        <p:nvSpPr>
          <p:cNvPr id="4" name="Content Placeholder 2">
            <a:extLst>
              <a:ext uri="{FF2B5EF4-FFF2-40B4-BE49-F238E27FC236}">
                <a16:creationId xmlns:a16="http://schemas.microsoft.com/office/drawing/2014/main" id="{CCB3512C-94D8-9C46-8696-C0C4A9A6516D}"/>
              </a:ext>
            </a:extLst>
          </p:cNvPr>
          <p:cNvSpPr txBox="1">
            <a:spLocks/>
          </p:cNvSpPr>
          <p:nvPr/>
        </p:nvSpPr>
        <p:spPr>
          <a:xfrm>
            <a:off x="990600" y="1978025"/>
            <a:ext cx="46161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Schema on Write</a:t>
            </a:r>
          </a:p>
          <a:p>
            <a:pPr>
              <a:buFontTx/>
              <a:buChar char="-"/>
            </a:pPr>
            <a:r>
              <a:rPr lang="en-US" dirty="0"/>
              <a:t>Faster results</a:t>
            </a:r>
          </a:p>
          <a:p>
            <a:pPr>
              <a:buFontTx/>
              <a:buChar char="-"/>
            </a:pPr>
            <a:r>
              <a:rPr lang="en-US" dirty="0"/>
              <a:t>Structured</a:t>
            </a:r>
          </a:p>
          <a:p>
            <a:pPr>
              <a:buFontTx/>
              <a:buChar char="-"/>
            </a:pPr>
            <a:r>
              <a:rPr lang="en-US" dirty="0"/>
              <a:t>Not flexible</a:t>
            </a:r>
          </a:p>
          <a:p>
            <a:pPr>
              <a:buFontTx/>
              <a:buChar char="-"/>
            </a:pPr>
            <a:r>
              <a:rPr lang="en-US" dirty="0"/>
              <a:t>SQL</a:t>
            </a:r>
          </a:p>
        </p:txBody>
      </p:sp>
    </p:spTree>
    <p:extLst>
      <p:ext uri="{BB962C8B-B14F-4D97-AF65-F5344CB8AC3E}">
        <p14:creationId xmlns:p14="http://schemas.microsoft.com/office/powerpoint/2010/main" val="1420770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74F8-CABD-304D-94AD-D854FD9BEBE8}"/>
              </a:ext>
            </a:extLst>
          </p:cNvPr>
          <p:cNvSpPr>
            <a:spLocks noGrp="1"/>
          </p:cNvSpPr>
          <p:nvPr>
            <p:ph type="title"/>
          </p:nvPr>
        </p:nvSpPr>
        <p:spPr/>
        <p:txBody>
          <a:bodyPr/>
          <a:lstStyle/>
          <a:p>
            <a:r>
              <a:rPr lang="en-US" dirty="0"/>
              <a:t>Common Query Output Destinations</a:t>
            </a:r>
          </a:p>
        </p:txBody>
      </p:sp>
      <p:grpSp>
        <p:nvGrpSpPr>
          <p:cNvPr id="7" name="Group 6">
            <a:extLst>
              <a:ext uri="{FF2B5EF4-FFF2-40B4-BE49-F238E27FC236}">
                <a16:creationId xmlns:a16="http://schemas.microsoft.com/office/drawing/2014/main" id="{65798E45-92E2-0F4A-925F-783909AEE91D}"/>
              </a:ext>
            </a:extLst>
          </p:cNvPr>
          <p:cNvGrpSpPr/>
          <p:nvPr/>
        </p:nvGrpSpPr>
        <p:grpSpPr>
          <a:xfrm>
            <a:off x="824755" y="1959319"/>
            <a:ext cx="1906749" cy="1014515"/>
            <a:chOff x="2008445" y="1098191"/>
            <a:chExt cx="1906749" cy="1014515"/>
          </a:xfrm>
        </p:grpSpPr>
        <p:sp>
          <p:nvSpPr>
            <p:cNvPr id="5" name="TextBox 4">
              <a:extLst>
                <a:ext uri="{FF2B5EF4-FFF2-40B4-BE49-F238E27FC236}">
                  <a16:creationId xmlns:a16="http://schemas.microsoft.com/office/drawing/2014/main" id="{F12A8320-6153-FE49-8CCE-0442DA9CE978}"/>
                </a:ext>
              </a:extLst>
            </p:cNvPr>
            <p:cNvSpPr txBox="1"/>
            <p:nvPr/>
          </p:nvSpPr>
          <p:spPr>
            <a:xfrm>
              <a:off x="2008445" y="1804929"/>
              <a:ext cx="1906749"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a:t>
              </a:r>
              <a:r>
                <a:rPr lang="en-US" sz="1400" dirty="0" err="1">
                  <a:solidFill>
                    <a:srgbClr val="000000"/>
                  </a:solidFill>
                  <a:latin typeface="+mj-lt"/>
                  <a:ea typeface="Amazon Ember" panose="020B0603020204020204" pitchFamily="34" charset="0"/>
                  <a:cs typeface="Amazon Ember" panose="020B0603020204020204" pitchFamily="34" charset="0"/>
                </a:rPr>
                <a:t>QuickSight</a:t>
              </a:r>
              <a:endParaRPr lang="en-US" sz="1400" dirty="0">
                <a:latin typeface="+mj-lt"/>
                <a:ea typeface="Amazon Ember" panose="020B0603020204020204" pitchFamily="34" charset="0"/>
                <a:cs typeface="Amazon Ember" panose="020B0603020204020204" pitchFamily="34" charset="0"/>
              </a:endParaRPr>
            </a:p>
          </p:txBody>
        </p:sp>
        <p:pic>
          <p:nvPicPr>
            <p:cNvPr id="6" name="Graphic 5">
              <a:extLst>
                <a:ext uri="{FF2B5EF4-FFF2-40B4-BE49-F238E27FC236}">
                  <a16:creationId xmlns:a16="http://schemas.microsoft.com/office/drawing/2014/main" id="{0BF5031B-D7B5-674F-BEF5-8D4E360A41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06219" y="1098191"/>
              <a:ext cx="711200" cy="711200"/>
            </a:xfrm>
            <a:prstGeom prst="rect">
              <a:avLst/>
            </a:prstGeom>
          </p:spPr>
        </p:pic>
      </p:grpSp>
      <p:grpSp>
        <p:nvGrpSpPr>
          <p:cNvPr id="10" name="Group 9">
            <a:extLst>
              <a:ext uri="{FF2B5EF4-FFF2-40B4-BE49-F238E27FC236}">
                <a16:creationId xmlns:a16="http://schemas.microsoft.com/office/drawing/2014/main" id="{FA57617D-3EB5-DC48-BE73-47C5996216EA}"/>
              </a:ext>
            </a:extLst>
          </p:cNvPr>
          <p:cNvGrpSpPr/>
          <p:nvPr/>
        </p:nvGrpSpPr>
        <p:grpSpPr>
          <a:xfrm>
            <a:off x="7847224" y="1540185"/>
            <a:ext cx="2212547" cy="1080281"/>
            <a:chOff x="9088244" y="1232969"/>
            <a:chExt cx="2212547" cy="1080281"/>
          </a:xfrm>
        </p:grpSpPr>
        <p:sp>
          <p:nvSpPr>
            <p:cNvPr id="8" name="TextBox 7">
              <a:extLst>
                <a:ext uri="{FF2B5EF4-FFF2-40B4-BE49-F238E27FC236}">
                  <a16:creationId xmlns:a16="http://schemas.microsoft.com/office/drawing/2014/main" id="{601BAD14-E2FE-1E46-A132-6FFB0A420AFB}"/>
                </a:ext>
              </a:extLst>
            </p:cNvPr>
            <p:cNvSpPr txBox="1"/>
            <p:nvPr/>
          </p:nvSpPr>
          <p:spPr>
            <a:xfrm>
              <a:off x="9088244" y="2005473"/>
              <a:ext cx="2212547" cy="307777"/>
            </a:xfrm>
            <a:prstGeom prst="rect">
              <a:avLst/>
            </a:prstGeom>
            <a:noFill/>
          </p:spPr>
          <p:txBody>
            <a:bodyPr wrap="square" rtlCol="0">
              <a:spAutoFit/>
            </a:bodyPr>
            <a:lstStyle/>
            <a:p>
              <a:pPr algn="ctr"/>
              <a:r>
                <a:rPr lang="en-US" sz="1400" dirty="0" err="1"/>
                <a:t>SageMaker</a:t>
              </a:r>
              <a:endParaRPr lang="en-US" sz="1400" dirty="0"/>
            </a:p>
          </p:txBody>
        </p:sp>
        <p:pic>
          <p:nvPicPr>
            <p:cNvPr id="9" name="Graphic 8">
              <a:extLst>
                <a:ext uri="{FF2B5EF4-FFF2-40B4-BE49-F238E27FC236}">
                  <a16:creationId xmlns:a16="http://schemas.microsoft.com/office/drawing/2014/main" id="{479928E2-DC12-CB4D-872A-FC420FD29F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94386" y="1232969"/>
              <a:ext cx="711200" cy="711200"/>
            </a:xfrm>
            <a:prstGeom prst="rect">
              <a:avLst/>
            </a:prstGeom>
          </p:spPr>
        </p:pic>
      </p:grpSp>
      <p:pic>
        <p:nvPicPr>
          <p:cNvPr id="4" name="Picture 3">
            <a:extLst>
              <a:ext uri="{FF2B5EF4-FFF2-40B4-BE49-F238E27FC236}">
                <a16:creationId xmlns:a16="http://schemas.microsoft.com/office/drawing/2014/main" id="{3D5686D7-CE1E-934A-8978-A656404AC429}"/>
              </a:ext>
            </a:extLst>
          </p:cNvPr>
          <p:cNvPicPr>
            <a:picLocks noChangeAspect="1"/>
          </p:cNvPicPr>
          <p:nvPr/>
        </p:nvPicPr>
        <p:blipFill>
          <a:blip r:embed="rId6"/>
          <a:stretch>
            <a:fillRect/>
          </a:stretch>
        </p:blipFill>
        <p:spPr>
          <a:xfrm>
            <a:off x="10059771" y="5870578"/>
            <a:ext cx="1688638" cy="901700"/>
          </a:xfrm>
          <a:prstGeom prst="rect">
            <a:avLst/>
          </a:prstGeom>
        </p:spPr>
      </p:pic>
      <p:pic>
        <p:nvPicPr>
          <p:cNvPr id="19" name="Picture 18" descr="A picture containing clipart&#10;&#10;Description automatically generated">
            <a:extLst>
              <a:ext uri="{FF2B5EF4-FFF2-40B4-BE49-F238E27FC236}">
                <a16:creationId xmlns:a16="http://schemas.microsoft.com/office/drawing/2014/main" id="{4BB59FB7-F89D-5640-BBD3-1B11533E3E0D}"/>
              </a:ext>
            </a:extLst>
          </p:cNvPr>
          <p:cNvPicPr>
            <a:picLocks noChangeAspect="1"/>
          </p:cNvPicPr>
          <p:nvPr/>
        </p:nvPicPr>
        <p:blipFill>
          <a:blip r:embed="rId7"/>
          <a:stretch>
            <a:fillRect/>
          </a:stretch>
        </p:blipFill>
        <p:spPr>
          <a:xfrm>
            <a:off x="7364167" y="6121600"/>
            <a:ext cx="2301904" cy="371275"/>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3DEF985A-C951-5241-9B85-5611E8C78557}"/>
              </a:ext>
            </a:extLst>
          </p:cNvPr>
          <p:cNvPicPr>
            <a:picLocks noChangeAspect="1"/>
          </p:cNvPicPr>
          <p:nvPr/>
        </p:nvPicPr>
        <p:blipFill>
          <a:blip r:embed="rId8"/>
          <a:stretch>
            <a:fillRect/>
          </a:stretch>
        </p:blipFill>
        <p:spPr>
          <a:xfrm>
            <a:off x="7249916" y="2965254"/>
            <a:ext cx="4498493" cy="2811558"/>
          </a:xfrm>
          <a:prstGeom prst="rect">
            <a:avLst/>
          </a:prstGeom>
        </p:spPr>
      </p:pic>
      <p:pic>
        <p:nvPicPr>
          <p:cNvPr id="27" name="Picture 26" descr="A screenshot of a cell phone&#10;&#10;Description automatically generated">
            <a:extLst>
              <a:ext uri="{FF2B5EF4-FFF2-40B4-BE49-F238E27FC236}">
                <a16:creationId xmlns:a16="http://schemas.microsoft.com/office/drawing/2014/main" id="{BBCD4875-CEBD-9E4A-91F0-FAE9AC8ACF38}"/>
              </a:ext>
            </a:extLst>
          </p:cNvPr>
          <p:cNvPicPr>
            <a:picLocks noChangeAspect="1"/>
          </p:cNvPicPr>
          <p:nvPr/>
        </p:nvPicPr>
        <p:blipFill>
          <a:blip r:embed="rId9"/>
          <a:stretch>
            <a:fillRect/>
          </a:stretch>
        </p:blipFill>
        <p:spPr>
          <a:xfrm>
            <a:off x="3549330" y="1731583"/>
            <a:ext cx="3368385" cy="2467342"/>
          </a:xfrm>
          <a:prstGeom prst="rect">
            <a:avLst/>
          </a:prstGeom>
        </p:spPr>
      </p:pic>
      <p:pic>
        <p:nvPicPr>
          <p:cNvPr id="21" name="Picture 20" descr="A screenshot of a social media post&#10;&#10;Description automatically generated">
            <a:extLst>
              <a:ext uri="{FF2B5EF4-FFF2-40B4-BE49-F238E27FC236}">
                <a16:creationId xmlns:a16="http://schemas.microsoft.com/office/drawing/2014/main" id="{9ECFDB14-1783-FE49-89B5-E97E48C9BCE7}"/>
              </a:ext>
            </a:extLst>
          </p:cNvPr>
          <p:cNvPicPr>
            <a:picLocks noChangeAspect="1"/>
          </p:cNvPicPr>
          <p:nvPr/>
        </p:nvPicPr>
        <p:blipFill>
          <a:blip r:embed="rId10"/>
          <a:stretch>
            <a:fillRect/>
          </a:stretch>
        </p:blipFill>
        <p:spPr>
          <a:xfrm>
            <a:off x="163351" y="3429000"/>
            <a:ext cx="5035550" cy="3185400"/>
          </a:xfrm>
          <a:prstGeom prst="rect">
            <a:avLst/>
          </a:prstGeom>
        </p:spPr>
      </p:pic>
    </p:spTree>
    <p:extLst>
      <p:ext uri="{BB962C8B-B14F-4D97-AF65-F5344CB8AC3E}">
        <p14:creationId xmlns:p14="http://schemas.microsoft.com/office/powerpoint/2010/main" val="3787391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9274F8-CABD-304D-94AD-D854FD9BEBE8}"/>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dirty="0">
                <a:solidFill>
                  <a:srgbClr val="FFFFFF"/>
                </a:solidFill>
              </a:rPr>
              <a:t>Best Practices &amp; Optimizations</a:t>
            </a:r>
          </a:p>
        </p:txBody>
      </p:sp>
      <p:graphicFrame>
        <p:nvGraphicFramePr>
          <p:cNvPr id="13" name="TextBox 10">
            <a:extLst>
              <a:ext uri="{FF2B5EF4-FFF2-40B4-BE49-F238E27FC236}">
                <a16:creationId xmlns:a16="http://schemas.microsoft.com/office/drawing/2014/main" id="{8C79CB7F-2E8C-4D25-837A-E0C89459C517}"/>
              </a:ext>
            </a:extLst>
          </p:cNvPr>
          <p:cNvGraphicFramePr/>
          <p:nvPr>
            <p:extLst>
              <p:ext uri="{D42A27DB-BD31-4B8C-83A1-F6EECF244321}">
                <p14:modId xmlns:p14="http://schemas.microsoft.com/office/powerpoint/2010/main" val="243770839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3014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74F8-CABD-304D-94AD-D854FD9BEBE8}"/>
              </a:ext>
            </a:extLst>
          </p:cNvPr>
          <p:cNvSpPr>
            <a:spLocks noGrp="1"/>
          </p:cNvSpPr>
          <p:nvPr>
            <p:ph type="title"/>
          </p:nvPr>
        </p:nvSpPr>
        <p:spPr/>
        <p:txBody>
          <a:bodyPr/>
          <a:lstStyle/>
          <a:p>
            <a:r>
              <a:rPr lang="en-US" dirty="0"/>
              <a:t>Comparison to Other Solutions</a:t>
            </a:r>
          </a:p>
        </p:txBody>
      </p:sp>
      <p:sp>
        <p:nvSpPr>
          <p:cNvPr id="11" name="TextBox 10">
            <a:extLst>
              <a:ext uri="{FF2B5EF4-FFF2-40B4-BE49-F238E27FC236}">
                <a16:creationId xmlns:a16="http://schemas.microsoft.com/office/drawing/2014/main" id="{2366A5EA-28EE-674C-B289-6D4BF0230A40}"/>
              </a:ext>
            </a:extLst>
          </p:cNvPr>
          <p:cNvSpPr txBox="1"/>
          <p:nvPr/>
        </p:nvSpPr>
        <p:spPr>
          <a:xfrm>
            <a:off x="838200" y="1608292"/>
            <a:ext cx="1965859" cy="4247317"/>
          </a:xfrm>
          <a:prstGeom prst="rect">
            <a:avLst/>
          </a:prstGeom>
          <a:noFill/>
        </p:spPr>
        <p:txBody>
          <a:bodyPr wrap="none" rtlCol="0">
            <a:spAutoFit/>
          </a:bodyPr>
          <a:lstStyle/>
          <a:p>
            <a:r>
              <a:rPr lang="en-US" dirty="0"/>
              <a:t>Spark</a:t>
            </a:r>
          </a:p>
          <a:p>
            <a:r>
              <a:rPr lang="en-US" dirty="0"/>
              <a:t>Presto</a:t>
            </a:r>
          </a:p>
          <a:p>
            <a:r>
              <a:rPr lang="en-US" dirty="0"/>
              <a:t>Airflow</a:t>
            </a:r>
          </a:p>
          <a:p>
            <a:r>
              <a:rPr lang="en-US" dirty="0" err="1"/>
              <a:t>Flink</a:t>
            </a:r>
            <a:endParaRPr lang="en-US" dirty="0"/>
          </a:p>
          <a:p>
            <a:r>
              <a:rPr lang="en-US" dirty="0"/>
              <a:t>Kafka</a:t>
            </a:r>
          </a:p>
          <a:p>
            <a:r>
              <a:rPr lang="en-US" dirty="0" err="1"/>
              <a:t>NiFi</a:t>
            </a:r>
            <a:endParaRPr lang="en-US" dirty="0"/>
          </a:p>
          <a:p>
            <a:r>
              <a:rPr lang="en-US" dirty="0" err="1"/>
              <a:t>CloverETL</a:t>
            </a:r>
            <a:endParaRPr lang="en-US" dirty="0"/>
          </a:p>
          <a:p>
            <a:r>
              <a:rPr lang="en-US" dirty="0"/>
              <a:t>Talend</a:t>
            </a:r>
          </a:p>
          <a:p>
            <a:r>
              <a:rPr lang="en-US" dirty="0"/>
              <a:t>Ab Initio</a:t>
            </a:r>
          </a:p>
          <a:p>
            <a:r>
              <a:rPr lang="en-US" dirty="0" err="1"/>
              <a:t>Attunity</a:t>
            </a:r>
            <a:endParaRPr lang="en-US" dirty="0"/>
          </a:p>
          <a:p>
            <a:r>
              <a:rPr lang="en-US" dirty="0"/>
              <a:t>Informatica</a:t>
            </a:r>
          </a:p>
          <a:p>
            <a:r>
              <a:rPr lang="en-US" dirty="0"/>
              <a:t>Pentaho</a:t>
            </a:r>
          </a:p>
          <a:p>
            <a:r>
              <a:rPr lang="en-US" dirty="0"/>
              <a:t>SSIS</a:t>
            </a:r>
          </a:p>
          <a:p>
            <a:r>
              <a:rPr lang="en-US" dirty="0"/>
              <a:t>Oracle </a:t>
            </a:r>
            <a:r>
              <a:rPr lang="en-US" dirty="0" err="1"/>
              <a:t>GoldenGate</a:t>
            </a:r>
            <a:endParaRPr lang="en-US" dirty="0"/>
          </a:p>
          <a:p>
            <a:endParaRPr lang="en-US" dirty="0"/>
          </a:p>
        </p:txBody>
      </p:sp>
      <p:sp>
        <p:nvSpPr>
          <p:cNvPr id="4" name="TextBox 3">
            <a:extLst>
              <a:ext uri="{FF2B5EF4-FFF2-40B4-BE49-F238E27FC236}">
                <a16:creationId xmlns:a16="http://schemas.microsoft.com/office/drawing/2014/main" id="{B9D0F586-B17E-0541-AB56-B32178ABCE37}"/>
              </a:ext>
            </a:extLst>
          </p:cNvPr>
          <p:cNvSpPr txBox="1"/>
          <p:nvPr/>
        </p:nvSpPr>
        <p:spPr>
          <a:xfrm>
            <a:off x="5026636" y="2152224"/>
            <a:ext cx="2052293" cy="2308324"/>
          </a:xfrm>
          <a:prstGeom prst="rect">
            <a:avLst/>
          </a:prstGeom>
          <a:noFill/>
        </p:spPr>
        <p:txBody>
          <a:bodyPr wrap="none" rtlCol="0">
            <a:spAutoFit/>
          </a:bodyPr>
          <a:lstStyle/>
          <a:p>
            <a:r>
              <a:rPr lang="en-US" dirty="0"/>
              <a:t>S3 Select</a:t>
            </a:r>
          </a:p>
          <a:p>
            <a:r>
              <a:rPr lang="en-US" dirty="0"/>
              <a:t>Data Pipeline</a:t>
            </a:r>
          </a:p>
          <a:p>
            <a:r>
              <a:rPr lang="en-US" dirty="0"/>
              <a:t>Hive</a:t>
            </a:r>
          </a:p>
          <a:p>
            <a:r>
              <a:rPr lang="en-US" dirty="0"/>
              <a:t>EMR – Sqoop</a:t>
            </a:r>
          </a:p>
          <a:p>
            <a:r>
              <a:rPr lang="en-US" dirty="0"/>
              <a:t>AWS Batch</a:t>
            </a:r>
          </a:p>
          <a:p>
            <a:r>
              <a:rPr lang="en-US" dirty="0"/>
              <a:t>AWS SWF</a:t>
            </a:r>
          </a:p>
          <a:p>
            <a:r>
              <a:rPr lang="en-US" dirty="0"/>
              <a:t>AWS Step Functions</a:t>
            </a:r>
          </a:p>
          <a:p>
            <a:r>
              <a:rPr lang="en-US" dirty="0"/>
              <a:t>Redshift Spectrum</a:t>
            </a:r>
          </a:p>
        </p:txBody>
      </p:sp>
      <p:sp>
        <p:nvSpPr>
          <p:cNvPr id="3" name="TextBox 2">
            <a:extLst>
              <a:ext uri="{FF2B5EF4-FFF2-40B4-BE49-F238E27FC236}">
                <a16:creationId xmlns:a16="http://schemas.microsoft.com/office/drawing/2014/main" id="{5141B70C-ADE7-6A4C-AEE3-B07421B369E4}"/>
              </a:ext>
            </a:extLst>
          </p:cNvPr>
          <p:cNvSpPr txBox="1"/>
          <p:nvPr/>
        </p:nvSpPr>
        <p:spPr>
          <a:xfrm>
            <a:off x="8826501" y="2453948"/>
            <a:ext cx="2527299" cy="2585323"/>
          </a:xfrm>
          <a:prstGeom prst="rect">
            <a:avLst/>
          </a:prstGeom>
          <a:noFill/>
        </p:spPr>
        <p:txBody>
          <a:bodyPr wrap="square" rtlCol="0">
            <a:spAutoFit/>
          </a:bodyPr>
          <a:lstStyle/>
          <a:p>
            <a:r>
              <a:rPr lang="en-US" dirty="0" err="1"/>
              <a:t>SnowFlake</a:t>
            </a:r>
            <a:endParaRPr lang="en-US" dirty="0"/>
          </a:p>
          <a:p>
            <a:r>
              <a:rPr lang="en-US" dirty="0"/>
              <a:t>Google </a:t>
            </a:r>
            <a:r>
              <a:rPr lang="en-US" dirty="0" err="1"/>
              <a:t>BigQuery</a:t>
            </a:r>
            <a:endParaRPr lang="en-US" dirty="0"/>
          </a:p>
          <a:p>
            <a:r>
              <a:rPr lang="en-US" dirty="0"/>
              <a:t>Google Dataflow</a:t>
            </a:r>
          </a:p>
          <a:p>
            <a:r>
              <a:rPr lang="en-US" dirty="0"/>
              <a:t>Azure ETL</a:t>
            </a:r>
          </a:p>
          <a:p>
            <a:r>
              <a:rPr lang="en-US" dirty="0" err="1"/>
              <a:t>Datapine</a:t>
            </a:r>
            <a:endParaRPr lang="en-US" dirty="0"/>
          </a:p>
          <a:p>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1A76C925-53DA-D84D-806F-18B73582C1A5}"/>
              </a:ext>
            </a:extLst>
          </p:cNvPr>
          <p:cNvSpPr txBox="1"/>
          <p:nvPr/>
        </p:nvSpPr>
        <p:spPr>
          <a:xfrm>
            <a:off x="3554440" y="6031240"/>
            <a:ext cx="3805209" cy="369332"/>
          </a:xfrm>
          <a:prstGeom prst="rect">
            <a:avLst/>
          </a:prstGeom>
          <a:noFill/>
        </p:spPr>
        <p:txBody>
          <a:bodyPr wrap="none" rtlCol="0">
            <a:spAutoFit/>
          </a:bodyPr>
          <a:lstStyle/>
          <a:p>
            <a:r>
              <a:rPr lang="en-US" dirty="0">
                <a:hlinkClick r:id="rId2"/>
              </a:rPr>
              <a:t>https://github.com/pawl/awesome-etl</a:t>
            </a:r>
            <a:endParaRPr lang="en-US" dirty="0"/>
          </a:p>
        </p:txBody>
      </p:sp>
    </p:spTree>
    <p:extLst>
      <p:ext uri="{BB962C8B-B14F-4D97-AF65-F5344CB8AC3E}">
        <p14:creationId xmlns:p14="http://schemas.microsoft.com/office/powerpoint/2010/main" val="690533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35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9274F8-CABD-304D-94AD-D854FD9BEBE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Simple Examples</a:t>
            </a:r>
          </a:p>
        </p:txBody>
      </p:sp>
      <p:pic>
        <p:nvPicPr>
          <p:cNvPr id="4" name="Picture 3" descr="A screenshot of a cell phone&#10;&#10;Description automatically generated">
            <a:extLst>
              <a:ext uri="{FF2B5EF4-FFF2-40B4-BE49-F238E27FC236}">
                <a16:creationId xmlns:a16="http://schemas.microsoft.com/office/drawing/2014/main" id="{5AEBB0AB-C4A4-3042-9EFB-837E9F736DE7}"/>
              </a:ext>
            </a:extLst>
          </p:cNvPr>
          <p:cNvPicPr>
            <a:picLocks noChangeAspect="1"/>
          </p:cNvPicPr>
          <p:nvPr/>
        </p:nvPicPr>
        <p:blipFill>
          <a:blip r:embed="rId2"/>
          <a:stretch>
            <a:fillRect/>
          </a:stretch>
        </p:blipFill>
        <p:spPr>
          <a:xfrm>
            <a:off x="3768329" y="1829504"/>
            <a:ext cx="8047776" cy="3198991"/>
          </a:xfrm>
          <a:prstGeom prst="rect">
            <a:avLst/>
          </a:prstGeom>
        </p:spPr>
      </p:pic>
    </p:spTree>
    <p:extLst>
      <p:ext uri="{BB962C8B-B14F-4D97-AF65-F5344CB8AC3E}">
        <p14:creationId xmlns:p14="http://schemas.microsoft.com/office/powerpoint/2010/main" val="2094194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74F8-CABD-304D-94AD-D854FD9BEBE8}"/>
              </a:ext>
            </a:extLst>
          </p:cNvPr>
          <p:cNvSpPr>
            <a:spLocks noGrp="1"/>
          </p:cNvSpPr>
          <p:nvPr>
            <p:ph type="title"/>
          </p:nvPr>
        </p:nvSpPr>
        <p:spPr>
          <a:xfrm>
            <a:off x="332072" y="2455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rPr>
              <a:t>AWS </a:t>
            </a:r>
            <a:br>
              <a:rPr lang="en-US" sz="2600" dirty="0">
                <a:solidFill>
                  <a:srgbClr val="FFFFFF"/>
                </a:solidFill>
              </a:rPr>
            </a:br>
            <a:r>
              <a:rPr lang="en-US" sz="2600" dirty="0">
                <a:solidFill>
                  <a:srgbClr val="FFFFFF"/>
                </a:solidFill>
              </a:rPr>
              <a:t>Use Cases</a:t>
            </a:r>
            <a:endParaRPr lang="en-US" sz="2600" kern="120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88FEF5D8-0210-5F49-8E8A-57A5CB3134FE}"/>
              </a:ext>
            </a:extLst>
          </p:cNvPr>
          <p:cNvSpPr txBox="1"/>
          <p:nvPr/>
        </p:nvSpPr>
        <p:spPr>
          <a:xfrm>
            <a:off x="4109883" y="445168"/>
            <a:ext cx="3972233" cy="2862322"/>
          </a:xfrm>
          <a:prstGeom prst="rect">
            <a:avLst/>
          </a:prstGeom>
          <a:noFill/>
        </p:spPr>
        <p:txBody>
          <a:bodyPr wrap="square" rtlCol="0">
            <a:spAutoFit/>
          </a:bodyPr>
          <a:lstStyle/>
          <a:p>
            <a:r>
              <a:rPr lang="en-US" dirty="0"/>
              <a:t>VPC Flow Logs Capture </a:t>
            </a:r>
          </a:p>
          <a:p>
            <a:r>
              <a:rPr lang="en-US" dirty="0" err="1"/>
              <a:t>Cloudtrail</a:t>
            </a:r>
            <a:r>
              <a:rPr lang="en-US" dirty="0"/>
              <a:t> with S3 Object Lock</a:t>
            </a:r>
          </a:p>
          <a:p>
            <a:r>
              <a:rPr lang="en-US" dirty="0"/>
              <a:t>AWS Config Logs</a:t>
            </a:r>
          </a:p>
          <a:p>
            <a:r>
              <a:rPr lang="en-US" dirty="0"/>
              <a:t>AWS Macie Logs</a:t>
            </a:r>
          </a:p>
          <a:p>
            <a:r>
              <a:rPr lang="en-US" dirty="0" err="1"/>
              <a:t>WebLogs</a:t>
            </a:r>
            <a:endParaRPr lang="en-US" dirty="0"/>
          </a:p>
          <a:p>
            <a:r>
              <a:rPr lang="en-US" dirty="0"/>
              <a:t>AWS Billing Data</a:t>
            </a:r>
          </a:p>
          <a:p>
            <a:r>
              <a:rPr lang="en-US" dirty="0"/>
              <a:t>CloudWatch Log Data</a:t>
            </a:r>
          </a:p>
          <a:p>
            <a:endParaRPr lang="en-US" dirty="0"/>
          </a:p>
          <a:p>
            <a:r>
              <a:rPr lang="en-US" dirty="0"/>
              <a:t> </a:t>
            </a:r>
          </a:p>
          <a:p>
            <a:endParaRPr lang="en-US" dirty="0"/>
          </a:p>
        </p:txBody>
      </p:sp>
      <p:sp>
        <p:nvSpPr>
          <p:cNvPr id="5" name="TextBox 4">
            <a:extLst>
              <a:ext uri="{FF2B5EF4-FFF2-40B4-BE49-F238E27FC236}">
                <a16:creationId xmlns:a16="http://schemas.microsoft.com/office/drawing/2014/main" id="{2C882BC0-B6EF-4049-9712-C92E9465CB3B}"/>
              </a:ext>
            </a:extLst>
          </p:cNvPr>
          <p:cNvSpPr txBox="1"/>
          <p:nvPr/>
        </p:nvSpPr>
        <p:spPr>
          <a:xfrm>
            <a:off x="1838425" y="6102416"/>
            <a:ext cx="8970661" cy="646331"/>
          </a:xfrm>
          <a:prstGeom prst="rect">
            <a:avLst/>
          </a:prstGeom>
          <a:noFill/>
        </p:spPr>
        <p:txBody>
          <a:bodyPr wrap="none" rtlCol="0">
            <a:spAutoFit/>
          </a:bodyPr>
          <a:lstStyle/>
          <a:p>
            <a:r>
              <a:rPr lang="en-US" dirty="0">
                <a:hlinkClick r:id="rId2"/>
              </a:rPr>
              <a:t>https://aws.amazon.com/blogs/big-data/easily-query-aws-service-logs-using-amazon-athena/</a:t>
            </a:r>
            <a:endParaRPr lang="en-US" dirty="0"/>
          </a:p>
          <a:p>
            <a:endParaRPr lang="en-US" dirty="0"/>
          </a:p>
        </p:txBody>
      </p:sp>
      <p:pic>
        <p:nvPicPr>
          <p:cNvPr id="8" name="Picture 7" descr="A screenshot of a cell phone&#10;&#10;Description automatically generated">
            <a:extLst>
              <a:ext uri="{FF2B5EF4-FFF2-40B4-BE49-F238E27FC236}">
                <a16:creationId xmlns:a16="http://schemas.microsoft.com/office/drawing/2014/main" id="{1CFC51D0-7730-5245-901C-3F9A73B944F8}"/>
              </a:ext>
            </a:extLst>
          </p:cNvPr>
          <p:cNvPicPr>
            <a:picLocks noChangeAspect="1"/>
          </p:cNvPicPr>
          <p:nvPr/>
        </p:nvPicPr>
        <p:blipFill>
          <a:blip r:embed="rId3"/>
          <a:stretch>
            <a:fillRect/>
          </a:stretch>
        </p:blipFill>
        <p:spPr>
          <a:xfrm>
            <a:off x="3084426" y="2676895"/>
            <a:ext cx="8787865" cy="3188440"/>
          </a:xfrm>
          <a:prstGeom prst="rect">
            <a:avLst/>
          </a:prstGeom>
        </p:spPr>
      </p:pic>
    </p:spTree>
    <p:extLst>
      <p:ext uri="{BB962C8B-B14F-4D97-AF65-F5344CB8AC3E}">
        <p14:creationId xmlns:p14="http://schemas.microsoft.com/office/powerpoint/2010/main" val="3471165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 up of a map&#10;&#10;Description automatically generated">
            <a:extLst>
              <a:ext uri="{FF2B5EF4-FFF2-40B4-BE49-F238E27FC236}">
                <a16:creationId xmlns:a16="http://schemas.microsoft.com/office/drawing/2014/main" id="{D9636340-FDE4-E34E-95BE-BE5AD04241F3}"/>
              </a:ext>
            </a:extLst>
          </p:cNvPr>
          <p:cNvPicPr>
            <a:picLocks noChangeAspect="1"/>
          </p:cNvPicPr>
          <p:nvPr/>
        </p:nvPicPr>
        <p:blipFill>
          <a:blip r:embed="rId2"/>
          <a:stretch>
            <a:fillRect/>
          </a:stretch>
        </p:blipFill>
        <p:spPr>
          <a:xfrm>
            <a:off x="1397000" y="26846"/>
            <a:ext cx="8942804" cy="6804307"/>
          </a:xfrm>
          <a:prstGeom prst="rect">
            <a:avLst/>
          </a:prstGeom>
        </p:spPr>
      </p:pic>
    </p:spTree>
    <p:extLst>
      <p:ext uri="{BB962C8B-B14F-4D97-AF65-F5344CB8AC3E}">
        <p14:creationId xmlns:p14="http://schemas.microsoft.com/office/powerpoint/2010/main" val="4038647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26DC2D-9DC6-B948-4F19-EFE8EE93E20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Agenda and Schedule</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Content Placeholder 5">
            <a:extLst>
              <a:ext uri="{FF2B5EF4-FFF2-40B4-BE49-F238E27FC236}">
                <a16:creationId xmlns:a16="http://schemas.microsoft.com/office/drawing/2014/main" id="{5B1CD1ED-5438-E23C-C3E1-1C8620AFD4D1}"/>
              </a:ext>
            </a:extLst>
          </p:cNvPr>
          <p:cNvGraphicFramePr>
            <a:graphicFrameLocks noGrp="1"/>
          </p:cNvGraphicFramePr>
          <p:nvPr>
            <p:ph idx="1"/>
            <p:extLst>
              <p:ext uri="{D42A27DB-BD31-4B8C-83A1-F6EECF244321}">
                <p14:modId xmlns:p14="http://schemas.microsoft.com/office/powerpoint/2010/main" val="3040703663"/>
              </p:ext>
            </p:extLst>
          </p:nvPr>
        </p:nvGraphicFramePr>
        <p:xfrm>
          <a:off x="5414356" y="812574"/>
          <a:ext cx="6408837" cy="5081609"/>
        </p:xfrm>
        <a:graphic>
          <a:graphicData uri="http://schemas.openxmlformats.org/drawingml/2006/table">
            <a:tbl>
              <a:tblPr firstRow="1" bandRow="1"/>
              <a:tblGrid>
                <a:gridCol w="1691901">
                  <a:extLst>
                    <a:ext uri="{9D8B030D-6E8A-4147-A177-3AD203B41FA5}">
                      <a16:colId xmlns:a16="http://schemas.microsoft.com/office/drawing/2014/main" val="3652823739"/>
                    </a:ext>
                  </a:extLst>
                </a:gridCol>
                <a:gridCol w="4716936">
                  <a:extLst>
                    <a:ext uri="{9D8B030D-6E8A-4147-A177-3AD203B41FA5}">
                      <a16:colId xmlns:a16="http://schemas.microsoft.com/office/drawing/2014/main" val="2710823699"/>
                    </a:ext>
                  </a:extLst>
                </a:gridCol>
              </a:tblGrid>
              <a:tr h="390893">
                <a:tc>
                  <a:txBody>
                    <a:bodyPr/>
                    <a:lstStyle/>
                    <a:p>
                      <a:pPr rtl="0" fontAlgn="b"/>
                      <a:r>
                        <a:rPr lang="en-IN" sz="2000" b="1">
                          <a:effectLst/>
                        </a:rPr>
                        <a:t>Day Number</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69138"/>
                    </a:solidFill>
                  </a:tcPr>
                </a:tc>
                <a:tc>
                  <a:txBody>
                    <a:bodyPr/>
                    <a:lstStyle/>
                    <a:p>
                      <a:pPr rtl="0" fontAlgn="b"/>
                      <a:r>
                        <a:rPr lang="en-IN" sz="2000" b="1">
                          <a:effectLst/>
                        </a:rPr>
                        <a:t>Topic</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69138"/>
                    </a:solidFill>
                  </a:tcPr>
                </a:tc>
                <a:extLst>
                  <a:ext uri="{0D108BD9-81ED-4DB2-BD59-A6C34878D82A}">
                    <a16:rowId xmlns:a16="http://schemas.microsoft.com/office/drawing/2014/main" val="1848004807"/>
                  </a:ext>
                </a:extLst>
              </a:tr>
              <a:tr h="390893">
                <a:tc>
                  <a:txBody>
                    <a:bodyPr/>
                    <a:lstStyle/>
                    <a:p>
                      <a:pPr algn="r" rtl="0" fontAlgn="b"/>
                      <a:r>
                        <a:rPr lang="en-IN" sz="2000">
                          <a:effectLst/>
                        </a:rPr>
                        <a:t>1</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AWS Data Lakes and Analytics</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280438415"/>
                  </a:ext>
                </a:extLst>
              </a:tr>
              <a:tr h="390893">
                <a:tc>
                  <a:txBody>
                    <a:bodyPr/>
                    <a:lstStyle/>
                    <a:p>
                      <a:pPr algn="r" rtl="0" fontAlgn="b"/>
                      <a:r>
                        <a:rPr lang="en-IN" sz="2000">
                          <a:effectLst/>
                        </a:rPr>
                        <a:t>1</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Introduction to Amazon Kinesis Streams</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71542142"/>
                  </a:ext>
                </a:extLst>
              </a:tr>
              <a:tr h="390893">
                <a:tc>
                  <a:txBody>
                    <a:bodyPr/>
                    <a:lstStyle/>
                    <a:p>
                      <a:pPr algn="r" rtl="0" fontAlgn="b"/>
                      <a:r>
                        <a:rPr lang="en-IN" sz="2000">
                          <a:effectLst/>
                        </a:rPr>
                        <a:t>1</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Introduction to Amazon Kinesis Analytics</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205121995"/>
                  </a:ext>
                </a:extLst>
              </a:tr>
              <a:tr h="390893">
                <a:tc>
                  <a:txBody>
                    <a:bodyPr/>
                    <a:lstStyle/>
                    <a:p>
                      <a:pPr algn="r" rtl="0" fontAlgn="b"/>
                      <a:r>
                        <a:rPr lang="en-IN" sz="2000">
                          <a:effectLst/>
                        </a:rPr>
                        <a:t>2</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2000">
                          <a:effectLst/>
                        </a:rPr>
                        <a:t>Introduction to Amazon EMR</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54611760"/>
                  </a:ext>
                </a:extLst>
              </a:tr>
              <a:tr h="390893">
                <a:tc>
                  <a:txBody>
                    <a:bodyPr/>
                    <a:lstStyle/>
                    <a:p>
                      <a:pPr algn="r" rtl="0" fontAlgn="b"/>
                      <a:r>
                        <a:rPr lang="en-IN" sz="2000">
                          <a:effectLst/>
                        </a:rPr>
                        <a:t>2</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2000">
                          <a:effectLst/>
                        </a:rPr>
                        <a:t>Introduction to AWS Glue</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06452945"/>
                  </a:ext>
                </a:extLst>
              </a:tr>
              <a:tr h="390893">
                <a:tc>
                  <a:txBody>
                    <a:bodyPr/>
                    <a:lstStyle/>
                    <a:p>
                      <a:pPr algn="r" rtl="0" fontAlgn="b"/>
                      <a:r>
                        <a:rPr lang="en-IN" sz="2000">
                          <a:effectLst/>
                        </a:rPr>
                        <a:t>2</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2000">
                          <a:effectLst/>
                        </a:rPr>
                        <a:t>Introductino to Amazon Athena</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92950152"/>
                  </a:ext>
                </a:extLst>
              </a:tr>
              <a:tr h="390893">
                <a:tc>
                  <a:txBody>
                    <a:bodyPr/>
                    <a:lstStyle/>
                    <a:p>
                      <a:pPr algn="r" rtl="0" fontAlgn="b"/>
                      <a:r>
                        <a:rPr lang="en-IN" sz="2000">
                          <a:effectLst/>
                        </a:rPr>
                        <a:t>3</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Introduction to AWS Lake Formation</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46012195"/>
                  </a:ext>
                </a:extLst>
              </a:tr>
              <a:tr h="390893">
                <a:tc>
                  <a:txBody>
                    <a:bodyPr/>
                    <a:lstStyle/>
                    <a:p>
                      <a:pPr algn="r" rtl="0" fontAlgn="b"/>
                      <a:r>
                        <a:rPr lang="en-IN" sz="2000">
                          <a:effectLst/>
                        </a:rPr>
                        <a:t>3</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2000">
                          <a:effectLst/>
                        </a:rPr>
                        <a:t>Introduction to Redshift + Architecture</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36639207"/>
                  </a:ext>
                </a:extLst>
              </a:tr>
              <a:tr h="390893">
                <a:tc>
                  <a:txBody>
                    <a:bodyPr/>
                    <a:lstStyle/>
                    <a:p>
                      <a:pPr algn="r" rtl="0" fontAlgn="b"/>
                      <a:r>
                        <a:rPr lang="en-IN" sz="2000">
                          <a:effectLst/>
                        </a:rPr>
                        <a:t>3</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Data Ingestion/Loading into Redshift</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601210319"/>
                  </a:ext>
                </a:extLst>
              </a:tr>
              <a:tr h="390893">
                <a:tc>
                  <a:txBody>
                    <a:bodyPr/>
                    <a:lstStyle/>
                    <a:p>
                      <a:pPr algn="r" rtl="0" fontAlgn="b"/>
                      <a:r>
                        <a:rPr lang="en-IN" sz="2000">
                          <a:effectLst/>
                        </a:rPr>
                        <a:t>4</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2000">
                          <a:effectLst/>
                        </a:rPr>
                        <a:t>Redshift Use Cases</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380072874"/>
                  </a:ext>
                </a:extLst>
              </a:tr>
              <a:tr h="390893">
                <a:tc>
                  <a:txBody>
                    <a:bodyPr/>
                    <a:lstStyle/>
                    <a:p>
                      <a:pPr algn="r" rtl="0" fontAlgn="b"/>
                      <a:r>
                        <a:rPr lang="en-IN" sz="2000">
                          <a:effectLst/>
                        </a:rPr>
                        <a:t>4</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2000">
                          <a:effectLst/>
                        </a:rPr>
                        <a:t>Redshift Cluster</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16559083"/>
                  </a:ext>
                </a:extLst>
              </a:tr>
              <a:tr h="390893">
                <a:tc>
                  <a:txBody>
                    <a:bodyPr/>
                    <a:lstStyle/>
                    <a:p>
                      <a:pPr algn="r" rtl="0" fontAlgn="b"/>
                      <a:r>
                        <a:rPr lang="en-IN" sz="2000">
                          <a:effectLst/>
                        </a:rPr>
                        <a:t>4</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Redshift with historical data in S3</a:t>
                      </a:r>
                    </a:p>
                  </a:txBody>
                  <a:tcPr marL="30525" marR="30525" marT="20350" marB="203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846799335"/>
                  </a:ext>
                </a:extLst>
              </a:tr>
            </a:tbl>
          </a:graphicData>
        </a:graphic>
      </p:graphicFrame>
    </p:spTree>
    <p:extLst>
      <p:ext uri="{BB962C8B-B14F-4D97-AF65-F5344CB8AC3E}">
        <p14:creationId xmlns:p14="http://schemas.microsoft.com/office/powerpoint/2010/main" val="3473139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26DC2D-9DC6-B948-4F19-EFE8EE93E20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Agenda and Schedule</a:t>
            </a: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4">
            <a:extLst>
              <a:ext uri="{FF2B5EF4-FFF2-40B4-BE49-F238E27FC236}">
                <a16:creationId xmlns:a16="http://schemas.microsoft.com/office/drawing/2014/main" id="{EA63666F-9915-5F52-C080-321557DB1F96}"/>
              </a:ext>
            </a:extLst>
          </p:cNvPr>
          <p:cNvGraphicFramePr>
            <a:graphicFrameLocks noGrp="1"/>
          </p:cNvGraphicFramePr>
          <p:nvPr>
            <p:ph idx="1"/>
            <p:extLst>
              <p:ext uri="{D42A27DB-BD31-4B8C-83A1-F6EECF244321}">
                <p14:modId xmlns:p14="http://schemas.microsoft.com/office/powerpoint/2010/main" val="2790917266"/>
              </p:ext>
            </p:extLst>
          </p:nvPr>
        </p:nvGraphicFramePr>
        <p:xfrm>
          <a:off x="5414356" y="1200726"/>
          <a:ext cx="6408836" cy="4344202"/>
        </p:xfrm>
        <a:graphic>
          <a:graphicData uri="http://schemas.openxmlformats.org/drawingml/2006/table">
            <a:tbl>
              <a:tblPr firstRow="1" bandRow="1"/>
              <a:tblGrid>
                <a:gridCol w="1559200">
                  <a:extLst>
                    <a:ext uri="{9D8B030D-6E8A-4147-A177-3AD203B41FA5}">
                      <a16:colId xmlns:a16="http://schemas.microsoft.com/office/drawing/2014/main" val="1567867719"/>
                    </a:ext>
                  </a:extLst>
                </a:gridCol>
                <a:gridCol w="4849636">
                  <a:extLst>
                    <a:ext uri="{9D8B030D-6E8A-4147-A177-3AD203B41FA5}">
                      <a16:colId xmlns:a16="http://schemas.microsoft.com/office/drawing/2014/main" val="3343509033"/>
                    </a:ext>
                  </a:extLst>
                </a:gridCol>
              </a:tblGrid>
              <a:tr h="415638">
                <a:tc>
                  <a:txBody>
                    <a:bodyPr/>
                    <a:lstStyle/>
                    <a:p>
                      <a:pPr rtl="0" fontAlgn="b"/>
                      <a:r>
                        <a:rPr lang="en-IN" sz="2200" b="1" dirty="0">
                          <a:effectLst/>
                        </a:rPr>
                        <a:t>Day Number</a:t>
                      </a:r>
                    </a:p>
                  </a:txBody>
                  <a:tcPr marL="35265" marR="35265" marT="23510" marB="235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69138"/>
                    </a:solidFill>
                  </a:tcPr>
                </a:tc>
                <a:tc>
                  <a:txBody>
                    <a:bodyPr/>
                    <a:lstStyle/>
                    <a:p>
                      <a:pPr rtl="0" fontAlgn="b"/>
                      <a:r>
                        <a:rPr lang="en-IN" sz="2200" b="1" dirty="0">
                          <a:effectLst/>
                        </a:rPr>
                        <a:t>Topic</a:t>
                      </a:r>
                    </a:p>
                  </a:txBody>
                  <a:tcPr marL="35265" marR="35265" marT="23510" marB="235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69138"/>
                    </a:solidFill>
                  </a:tcPr>
                </a:tc>
                <a:extLst>
                  <a:ext uri="{0D108BD9-81ED-4DB2-BD59-A6C34878D82A}">
                    <a16:rowId xmlns:a16="http://schemas.microsoft.com/office/drawing/2014/main" val="1755405974"/>
                  </a:ext>
                </a:extLst>
              </a:tr>
              <a:tr h="401373">
                <a:tc>
                  <a:txBody>
                    <a:bodyPr/>
                    <a:lstStyle/>
                    <a:p>
                      <a:pPr algn="r" rtl="0" fontAlgn="b"/>
                      <a:r>
                        <a:rPr lang="en-IN" sz="2200">
                          <a:effectLst/>
                        </a:rPr>
                        <a:t>5</a:t>
                      </a:r>
                    </a:p>
                  </a:txBody>
                  <a:tcPr marL="35265" marR="35265" marT="23510" marB="235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2200">
                          <a:effectLst/>
                        </a:rPr>
                        <a:t>Kinesis Data Firehose</a:t>
                      </a:r>
                    </a:p>
                  </a:txBody>
                  <a:tcPr marL="35265" marR="35265" marT="23510" marB="235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38593851"/>
                  </a:ext>
                </a:extLst>
              </a:tr>
              <a:tr h="401373">
                <a:tc>
                  <a:txBody>
                    <a:bodyPr/>
                    <a:lstStyle/>
                    <a:p>
                      <a:pPr algn="r" rtl="0" fontAlgn="b"/>
                      <a:r>
                        <a:rPr lang="en-IN" sz="2200">
                          <a:effectLst/>
                        </a:rPr>
                        <a:t>5-6</a:t>
                      </a:r>
                    </a:p>
                  </a:txBody>
                  <a:tcPr marL="35265" marR="35265" marT="23510" marB="235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200">
                          <a:effectLst/>
                        </a:rPr>
                        <a:t>Kinesis Data Stream Sample Project</a:t>
                      </a:r>
                    </a:p>
                  </a:txBody>
                  <a:tcPr marL="35265" marR="35265" marT="23510" marB="235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88192497"/>
                  </a:ext>
                </a:extLst>
              </a:tr>
              <a:tr h="716863">
                <a:tc>
                  <a:txBody>
                    <a:bodyPr/>
                    <a:lstStyle/>
                    <a:p>
                      <a:pPr algn="r" rtl="0" fontAlgn="b"/>
                      <a:r>
                        <a:rPr lang="en-IN" sz="2200">
                          <a:effectLst/>
                        </a:rPr>
                        <a:t>6</a:t>
                      </a:r>
                    </a:p>
                  </a:txBody>
                  <a:tcPr marL="35265" marR="35265" marT="23510" marB="235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200">
                          <a:effectLst/>
                        </a:rPr>
                        <a:t>Kinesis on the fly data transformatino with Lambda</a:t>
                      </a:r>
                    </a:p>
                  </a:txBody>
                  <a:tcPr marL="35265" marR="35265" marT="23510" marB="235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98815554"/>
                  </a:ext>
                </a:extLst>
              </a:tr>
              <a:tr h="401373">
                <a:tc>
                  <a:txBody>
                    <a:bodyPr/>
                    <a:lstStyle/>
                    <a:p>
                      <a:pPr algn="r" rtl="0" fontAlgn="b"/>
                      <a:r>
                        <a:rPr lang="en-IN" sz="2200">
                          <a:effectLst/>
                        </a:rPr>
                        <a:t>7</a:t>
                      </a:r>
                    </a:p>
                  </a:txBody>
                  <a:tcPr marL="35265" marR="35265" marT="23510" marB="235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2200">
                          <a:effectLst/>
                        </a:rPr>
                        <a:t>Athena and Glue Architecture</a:t>
                      </a:r>
                    </a:p>
                  </a:txBody>
                  <a:tcPr marL="35265" marR="35265" marT="23510" marB="235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25137700"/>
                  </a:ext>
                </a:extLst>
              </a:tr>
              <a:tr h="401373">
                <a:tc>
                  <a:txBody>
                    <a:bodyPr/>
                    <a:lstStyle/>
                    <a:p>
                      <a:pPr algn="r" rtl="0" fontAlgn="b"/>
                      <a:r>
                        <a:rPr lang="en-IN" sz="2200">
                          <a:effectLst/>
                        </a:rPr>
                        <a:t>7</a:t>
                      </a:r>
                    </a:p>
                  </a:txBody>
                  <a:tcPr marL="35265" marR="35265" marT="23510" marB="235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2200">
                          <a:effectLst/>
                        </a:rPr>
                        <a:t>Glue Crawlers</a:t>
                      </a:r>
                    </a:p>
                  </a:txBody>
                  <a:tcPr marL="35265" marR="35265" marT="23510" marB="235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895646805"/>
                  </a:ext>
                </a:extLst>
              </a:tr>
              <a:tr h="401373">
                <a:tc>
                  <a:txBody>
                    <a:bodyPr/>
                    <a:lstStyle/>
                    <a:p>
                      <a:pPr algn="r" rtl="0" fontAlgn="b"/>
                      <a:r>
                        <a:rPr lang="en-IN" sz="2200">
                          <a:effectLst/>
                        </a:rPr>
                        <a:t>8</a:t>
                      </a:r>
                    </a:p>
                  </a:txBody>
                  <a:tcPr marL="35265" marR="35265" marT="23510" marB="235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200">
                          <a:effectLst/>
                        </a:rPr>
                        <a:t>Athena Queries from S3 Bucket</a:t>
                      </a:r>
                    </a:p>
                  </a:txBody>
                  <a:tcPr marL="35265" marR="35265" marT="23510" marB="235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20932527"/>
                  </a:ext>
                </a:extLst>
              </a:tr>
              <a:tr h="401373">
                <a:tc>
                  <a:txBody>
                    <a:bodyPr/>
                    <a:lstStyle/>
                    <a:p>
                      <a:pPr algn="r" rtl="0" fontAlgn="b"/>
                      <a:r>
                        <a:rPr lang="en-IN" sz="2200">
                          <a:effectLst/>
                        </a:rPr>
                        <a:t>8</a:t>
                      </a:r>
                    </a:p>
                  </a:txBody>
                  <a:tcPr marL="35265" marR="35265" marT="23510" marB="235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200">
                          <a:effectLst/>
                        </a:rPr>
                        <a:t>Integration with Third Party tools</a:t>
                      </a:r>
                    </a:p>
                  </a:txBody>
                  <a:tcPr marL="35265" marR="35265" marT="23510" marB="235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59261705"/>
                  </a:ext>
                </a:extLst>
              </a:tr>
              <a:tr h="401373">
                <a:tc>
                  <a:txBody>
                    <a:bodyPr/>
                    <a:lstStyle/>
                    <a:p>
                      <a:pPr algn="r" rtl="0" fontAlgn="b"/>
                      <a:r>
                        <a:rPr lang="en-IN" sz="2200">
                          <a:effectLst/>
                        </a:rPr>
                        <a:t>9</a:t>
                      </a:r>
                    </a:p>
                  </a:txBody>
                  <a:tcPr marL="35265" marR="35265" marT="23510" marB="235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2200">
                          <a:effectLst/>
                        </a:rPr>
                        <a:t>EMR Architecture</a:t>
                      </a:r>
                    </a:p>
                  </a:txBody>
                  <a:tcPr marL="35265" marR="35265" marT="23510" marB="235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73319383"/>
                  </a:ext>
                </a:extLst>
              </a:tr>
              <a:tr h="401373">
                <a:tc>
                  <a:txBody>
                    <a:bodyPr/>
                    <a:lstStyle/>
                    <a:p>
                      <a:pPr algn="r" rtl="0" fontAlgn="b"/>
                      <a:r>
                        <a:rPr lang="en-IN" sz="2200">
                          <a:effectLst/>
                        </a:rPr>
                        <a:t>9</a:t>
                      </a:r>
                    </a:p>
                  </a:txBody>
                  <a:tcPr marL="35265" marR="35265" marT="23510" marB="235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2200" dirty="0">
                          <a:effectLst/>
                        </a:rPr>
                        <a:t>Introduction to </a:t>
                      </a:r>
                      <a:r>
                        <a:rPr lang="en-IN" sz="2200" dirty="0" err="1">
                          <a:effectLst/>
                        </a:rPr>
                        <a:t>QuickSight</a:t>
                      </a:r>
                      <a:endParaRPr lang="en-IN" sz="2200" dirty="0">
                        <a:effectLst/>
                      </a:endParaRPr>
                    </a:p>
                  </a:txBody>
                  <a:tcPr marL="35265" marR="35265" marT="23510" marB="2351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23425918"/>
                  </a:ext>
                </a:extLst>
              </a:tr>
            </a:tbl>
          </a:graphicData>
        </a:graphic>
      </p:graphicFrame>
    </p:spTree>
    <p:extLst>
      <p:ext uri="{BB962C8B-B14F-4D97-AF65-F5344CB8AC3E}">
        <p14:creationId xmlns:p14="http://schemas.microsoft.com/office/powerpoint/2010/main" val="647072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Freeform: Shape 38">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Freeform: Shape 40">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26DC2D-9DC6-B948-4F19-EFE8EE93E20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Agenda and Schedule</a:t>
            </a: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Content Placeholder 5">
            <a:extLst>
              <a:ext uri="{FF2B5EF4-FFF2-40B4-BE49-F238E27FC236}">
                <a16:creationId xmlns:a16="http://schemas.microsoft.com/office/drawing/2014/main" id="{36F2569E-2FFC-F742-FA24-1DC882FE7926}"/>
              </a:ext>
            </a:extLst>
          </p:cNvPr>
          <p:cNvGraphicFramePr>
            <a:graphicFrameLocks noGrp="1"/>
          </p:cNvGraphicFramePr>
          <p:nvPr>
            <p:ph idx="1"/>
            <p:extLst>
              <p:ext uri="{D42A27DB-BD31-4B8C-83A1-F6EECF244321}">
                <p14:modId xmlns:p14="http://schemas.microsoft.com/office/powerpoint/2010/main" val="699644524"/>
              </p:ext>
            </p:extLst>
          </p:nvPr>
        </p:nvGraphicFramePr>
        <p:xfrm>
          <a:off x="5414356" y="983864"/>
          <a:ext cx="6408837" cy="4390348"/>
        </p:xfrm>
        <a:graphic>
          <a:graphicData uri="http://schemas.openxmlformats.org/drawingml/2006/table">
            <a:tbl>
              <a:tblPr firstRow="1" bandRow="1"/>
              <a:tblGrid>
                <a:gridCol w="1689829">
                  <a:extLst>
                    <a:ext uri="{9D8B030D-6E8A-4147-A177-3AD203B41FA5}">
                      <a16:colId xmlns:a16="http://schemas.microsoft.com/office/drawing/2014/main" val="3478155011"/>
                    </a:ext>
                  </a:extLst>
                </a:gridCol>
                <a:gridCol w="4719008">
                  <a:extLst>
                    <a:ext uri="{9D8B030D-6E8A-4147-A177-3AD203B41FA5}">
                      <a16:colId xmlns:a16="http://schemas.microsoft.com/office/drawing/2014/main" val="2853485065"/>
                    </a:ext>
                  </a:extLst>
                </a:gridCol>
              </a:tblGrid>
              <a:tr h="410827">
                <a:tc>
                  <a:txBody>
                    <a:bodyPr/>
                    <a:lstStyle/>
                    <a:p>
                      <a:pPr rtl="0" fontAlgn="b"/>
                      <a:r>
                        <a:rPr lang="en-IN" sz="2200" b="1">
                          <a:effectLst/>
                        </a:rPr>
                        <a:t>Day Number</a:t>
                      </a:r>
                    </a:p>
                  </a:txBody>
                  <a:tcPr marL="34818" marR="34818" marT="23212" marB="232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69138"/>
                    </a:solidFill>
                  </a:tcPr>
                </a:tc>
                <a:tc>
                  <a:txBody>
                    <a:bodyPr/>
                    <a:lstStyle/>
                    <a:p>
                      <a:pPr rtl="0" fontAlgn="b"/>
                      <a:r>
                        <a:rPr lang="en-IN" sz="2200" b="1">
                          <a:effectLst/>
                        </a:rPr>
                        <a:t>Topic</a:t>
                      </a:r>
                    </a:p>
                  </a:txBody>
                  <a:tcPr marL="34818" marR="34818" marT="23212" marB="232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69138"/>
                    </a:solidFill>
                  </a:tcPr>
                </a:tc>
                <a:extLst>
                  <a:ext uri="{0D108BD9-81ED-4DB2-BD59-A6C34878D82A}">
                    <a16:rowId xmlns:a16="http://schemas.microsoft.com/office/drawing/2014/main" val="3232833059"/>
                  </a:ext>
                </a:extLst>
              </a:tr>
              <a:tr h="425250">
                <a:tc>
                  <a:txBody>
                    <a:bodyPr/>
                    <a:lstStyle/>
                    <a:p>
                      <a:pPr algn="r" rtl="0" fontAlgn="b"/>
                      <a:r>
                        <a:rPr lang="en-IN" sz="2200">
                          <a:effectLst/>
                        </a:rPr>
                        <a:t>10</a:t>
                      </a:r>
                    </a:p>
                  </a:txBody>
                  <a:tcPr marL="34818" marR="34818" marT="23212" marB="232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2200">
                          <a:effectLst/>
                        </a:rPr>
                        <a:t>EMR Sample Project</a:t>
                      </a:r>
                    </a:p>
                  </a:txBody>
                  <a:tcPr marL="34818" marR="34818" marT="23212" marB="232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34622779"/>
                  </a:ext>
                </a:extLst>
              </a:tr>
              <a:tr h="425250">
                <a:tc>
                  <a:txBody>
                    <a:bodyPr/>
                    <a:lstStyle/>
                    <a:p>
                      <a:pPr algn="r" rtl="0" fontAlgn="b"/>
                      <a:r>
                        <a:rPr lang="en-IN" sz="2200">
                          <a:effectLst/>
                        </a:rPr>
                        <a:t>10</a:t>
                      </a:r>
                    </a:p>
                  </a:txBody>
                  <a:tcPr marL="34818" marR="34818" marT="23212" marB="232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200">
                          <a:effectLst/>
                        </a:rPr>
                        <a:t>Place holder for any other items</a:t>
                      </a:r>
                    </a:p>
                  </a:txBody>
                  <a:tcPr marL="34818" marR="34818" marT="23212" marB="232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0763956"/>
                  </a:ext>
                </a:extLst>
              </a:tr>
              <a:tr h="759507">
                <a:tc>
                  <a:txBody>
                    <a:bodyPr/>
                    <a:lstStyle/>
                    <a:p>
                      <a:pPr algn="r" rtl="0" fontAlgn="b"/>
                      <a:r>
                        <a:rPr lang="en-IN" sz="2200">
                          <a:effectLst/>
                        </a:rPr>
                        <a:t>10</a:t>
                      </a:r>
                    </a:p>
                  </a:txBody>
                  <a:tcPr marL="34818" marR="34818" marT="23212" marB="232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200">
                          <a:effectLst/>
                        </a:rPr>
                        <a:t>Lambda Layers for custom languages/Packages</a:t>
                      </a:r>
                    </a:p>
                  </a:txBody>
                  <a:tcPr marL="34818" marR="34818" marT="23212" marB="232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33517001"/>
                  </a:ext>
                </a:extLst>
              </a:tr>
              <a:tr h="425250">
                <a:tc>
                  <a:txBody>
                    <a:bodyPr/>
                    <a:lstStyle/>
                    <a:p>
                      <a:pPr algn="r" rtl="0" fontAlgn="b"/>
                      <a:r>
                        <a:rPr lang="en-IN" sz="2200">
                          <a:effectLst/>
                        </a:rPr>
                        <a:t>11</a:t>
                      </a:r>
                    </a:p>
                  </a:txBody>
                  <a:tcPr marL="34818" marR="34818" marT="23212" marB="232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200">
                          <a:effectLst/>
                        </a:rPr>
                        <a:t>MSK Introduction and Use Cases</a:t>
                      </a:r>
                    </a:p>
                  </a:txBody>
                  <a:tcPr marL="34818" marR="34818" marT="23212" marB="232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87290736"/>
                  </a:ext>
                </a:extLst>
              </a:tr>
              <a:tr h="425250">
                <a:tc>
                  <a:txBody>
                    <a:bodyPr/>
                    <a:lstStyle/>
                    <a:p>
                      <a:pPr algn="r" rtl="0" fontAlgn="b"/>
                      <a:r>
                        <a:rPr lang="en-IN" sz="2200">
                          <a:effectLst/>
                        </a:rPr>
                        <a:t>11</a:t>
                      </a:r>
                    </a:p>
                  </a:txBody>
                  <a:tcPr marL="34818" marR="34818" marT="23212" marB="232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2200">
                          <a:effectLst/>
                        </a:rPr>
                        <a:t>Introductino to Glue Databrew</a:t>
                      </a:r>
                    </a:p>
                  </a:txBody>
                  <a:tcPr marL="34818" marR="34818" marT="23212" marB="232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73454544"/>
                  </a:ext>
                </a:extLst>
              </a:tr>
              <a:tr h="759507">
                <a:tc>
                  <a:txBody>
                    <a:bodyPr/>
                    <a:lstStyle/>
                    <a:p>
                      <a:pPr algn="r" rtl="0" fontAlgn="b"/>
                      <a:r>
                        <a:rPr lang="en-IN" sz="2200">
                          <a:effectLst/>
                        </a:rPr>
                        <a:t>12</a:t>
                      </a:r>
                    </a:p>
                  </a:txBody>
                  <a:tcPr marL="34818" marR="34818" marT="23212" marB="232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IN" sz="2200">
                          <a:effectLst/>
                        </a:rPr>
                        <a:t>Introductino to Database Migration Service</a:t>
                      </a:r>
                    </a:p>
                  </a:txBody>
                  <a:tcPr marL="34818" marR="34818" marT="23212" marB="232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89656142"/>
                  </a:ext>
                </a:extLst>
              </a:tr>
              <a:tr h="759507">
                <a:tc>
                  <a:txBody>
                    <a:bodyPr/>
                    <a:lstStyle/>
                    <a:p>
                      <a:pPr algn="r" rtl="0" fontAlgn="b"/>
                      <a:r>
                        <a:rPr lang="en-IN" sz="2200">
                          <a:effectLst/>
                        </a:rPr>
                        <a:t>12</a:t>
                      </a:r>
                    </a:p>
                  </a:txBody>
                  <a:tcPr marL="34818" marR="34818" marT="23212" marB="232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200" dirty="0">
                          <a:effectLst/>
                        </a:rPr>
                        <a:t>Introduction to RDS and RDS Aurora for read replica</a:t>
                      </a:r>
                    </a:p>
                  </a:txBody>
                  <a:tcPr marL="34818" marR="34818" marT="23212" marB="232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98091838"/>
                  </a:ext>
                </a:extLst>
              </a:tr>
            </a:tbl>
          </a:graphicData>
        </a:graphic>
      </p:graphicFrame>
    </p:spTree>
    <p:extLst>
      <p:ext uri="{BB962C8B-B14F-4D97-AF65-F5344CB8AC3E}">
        <p14:creationId xmlns:p14="http://schemas.microsoft.com/office/powerpoint/2010/main" val="3335469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6" name="Rectangle 513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E0A302-E7CF-440C-E5AB-DFF0BAB2FE0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Amazon Lake Formation</a:t>
            </a:r>
          </a:p>
        </p:txBody>
      </p:sp>
      <p:pic>
        <p:nvPicPr>
          <p:cNvPr id="5122" name="Picture 2" descr="Diagram showing how Lake Formation builds, secures, and manages data in data lakes.">
            <a:extLst>
              <a:ext uri="{FF2B5EF4-FFF2-40B4-BE49-F238E27FC236}">
                <a16:creationId xmlns:a16="http://schemas.microsoft.com/office/drawing/2014/main" id="{895916E4-7891-0714-1EB9-69D110B9B8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01452" y="1559447"/>
            <a:ext cx="10759746" cy="476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151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E2D17F9-3597-24CB-B4F8-3DD449F250D0}"/>
              </a:ext>
            </a:extLst>
          </p:cNvPr>
          <p:cNvSpPr>
            <a:spLocks noGrp="1"/>
          </p:cNvSpPr>
          <p:nvPr>
            <p:ph type="title"/>
          </p:nvPr>
        </p:nvSpPr>
        <p:spPr>
          <a:xfrm>
            <a:off x="958506" y="800392"/>
            <a:ext cx="10264697" cy="1212102"/>
          </a:xfrm>
        </p:spPr>
        <p:txBody>
          <a:bodyPr>
            <a:normAutofit/>
          </a:bodyPr>
          <a:lstStyle/>
          <a:p>
            <a:r>
              <a:rPr lang="en-IN" sz="4000">
                <a:solidFill>
                  <a:srgbClr val="FFFFFF"/>
                </a:solidFill>
              </a:rPr>
              <a:t>Lake Formation Terminology</a:t>
            </a:r>
          </a:p>
        </p:txBody>
      </p:sp>
      <p:sp>
        <p:nvSpPr>
          <p:cNvPr id="3" name="Content Placeholder 2">
            <a:extLst>
              <a:ext uri="{FF2B5EF4-FFF2-40B4-BE49-F238E27FC236}">
                <a16:creationId xmlns:a16="http://schemas.microsoft.com/office/drawing/2014/main" id="{204B75AE-E571-11DD-31E5-B9EADEC72253}"/>
              </a:ext>
            </a:extLst>
          </p:cNvPr>
          <p:cNvSpPr>
            <a:spLocks noGrp="1"/>
          </p:cNvSpPr>
          <p:nvPr>
            <p:ph idx="1"/>
          </p:nvPr>
        </p:nvSpPr>
        <p:spPr>
          <a:xfrm>
            <a:off x="1367624" y="2490436"/>
            <a:ext cx="9708995" cy="3567173"/>
          </a:xfrm>
        </p:spPr>
        <p:txBody>
          <a:bodyPr anchor="ctr">
            <a:normAutofit/>
          </a:bodyPr>
          <a:lstStyle/>
          <a:p>
            <a:pPr marL="0" indent="0">
              <a:buNone/>
            </a:pPr>
            <a:r>
              <a:rPr lang="en-GB" sz="1700" b="1" u="none" strike="noStrike">
                <a:effectLst/>
                <a:latin typeface="Amazon Ember" panose="020B0603020204020204"/>
                <a:hlinkClick r:id="rId2"/>
              </a:rPr>
              <a:t>Data Lake</a:t>
            </a:r>
          </a:p>
          <a:p>
            <a:r>
              <a:rPr lang="en-GB" sz="1700">
                <a:effectLst/>
              </a:rPr>
              <a:t>The data lake is your persistent data that is stored in Amazon S3 and managed by Lake Formation using a Data Catalog. A data lake typically stores the following:</a:t>
            </a:r>
          </a:p>
          <a:p>
            <a:pPr>
              <a:buFont typeface="Arial" panose="020B0604020202020204" pitchFamily="34" charset="0"/>
              <a:buChar char="•"/>
            </a:pPr>
            <a:r>
              <a:rPr lang="en-GB" sz="1700">
                <a:effectLst/>
              </a:rPr>
              <a:t>Structured and unstructured data</a:t>
            </a:r>
          </a:p>
          <a:p>
            <a:pPr>
              <a:buFont typeface="Arial" panose="020B0604020202020204" pitchFamily="34" charset="0"/>
              <a:buChar char="•"/>
            </a:pPr>
            <a:r>
              <a:rPr lang="en-GB" sz="1700">
                <a:effectLst/>
              </a:rPr>
              <a:t>Raw data and transformed data For an Amazon S3 path to be within a data lake, it must be registered with Lake Formation.</a:t>
            </a:r>
          </a:p>
          <a:p>
            <a:pPr marL="0" indent="0">
              <a:buNone/>
            </a:pPr>
            <a:r>
              <a:rPr lang="en-GB" sz="1700" b="1" u="none" strike="noStrike">
                <a:effectLst/>
                <a:latin typeface="Amazon Ember" panose="020B0603020204020204"/>
                <a:hlinkClick r:id="rId3"/>
              </a:rPr>
              <a:t>Data Access</a:t>
            </a:r>
          </a:p>
          <a:p>
            <a:r>
              <a:rPr lang="en-GB" sz="1700">
                <a:effectLst/>
              </a:rPr>
              <a:t>Lake Formation provides secure and granular access to data through a new grant/revoke permissions model that augments AWS Identity and Access Management (IAM) policies. Analysts and data scientists can use the full portfolio of AWS analytics and machine learning services, such as Amazon Athena, to access the data. The configured Lake Formation security policies help ensure that users can access only the data that they are authorized to access.</a:t>
            </a:r>
          </a:p>
          <a:p>
            <a:endParaRPr lang="en-IN" sz="1700"/>
          </a:p>
        </p:txBody>
      </p:sp>
    </p:spTree>
    <p:extLst>
      <p:ext uri="{BB962C8B-B14F-4D97-AF65-F5344CB8AC3E}">
        <p14:creationId xmlns:p14="http://schemas.microsoft.com/office/powerpoint/2010/main" val="2533390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E2D17F9-3597-24CB-B4F8-3DD449F250D0}"/>
              </a:ext>
            </a:extLst>
          </p:cNvPr>
          <p:cNvSpPr>
            <a:spLocks noGrp="1"/>
          </p:cNvSpPr>
          <p:nvPr>
            <p:ph type="title"/>
          </p:nvPr>
        </p:nvSpPr>
        <p:spPr>
          <a:xfrm>
            <a:off x="958506" y="800392"/>
            <a:ext cx="10264697" cy="1212102"/>
          </a:xfrm>
        </p:spPr>
        <p:txBody>
          <a:bodyPr>
            <a:normAutofit/>
          </a:bodyPr>
          <a:lstStyle/>
          <a:p>
            <a:r>
              <a:rPr lang="en-IN" sz="4000">
                <a:solidFill>
                  <a:srgbClr val="FFFFFF"/>
                </a:solidFill>
              </a:rPr>
              <a:t>Lake Formation Terminology</a:t>
            </a:r>
          </a:p>
        </p:txBody>
      </p:sp>
      <p:sp>
        <p:nvSpPr>
          <p:cNvPr id="3" name="Content Placeholder 2">
            <a:extLst>
              <a:ext uri="{FF2B5EF4-FFF2-40B4-BE49-F238E27FC236}">
                <a16:creationId xmlns:a16="http://schemas.microsoft.com/office/drawing/2014/main" id="{204B75AE-E571-11DD-31E5-B9EADEC72253}"/>
              </a:ext>
            </a:extLst>
          </p:cNvPr>
          <p:cNvSpPr>
            <a:spLocks noGrp="1"/>
          </p:cNvSpPr>
          <p:nvPr>
            <p:ph idx="1"/>
          </p:nvPr>
        </p:nvSpPr>
        <p:spPr>
          <a:xfrm>
            <a:off x="1367624" y="2490436"/>
            <a:ext cx="9708995" cy="3567173"/>
          </a:xfrm>
        </p:spPr>
        <p:txBody>
          <a:bodyPr anchor="ctr">
            <a:normAutofit/>
          </a:bodyPr>
          <a:lstStyle/>
          <a:p>
            <a:pPr marL="0" indent="0">
              <a:buNone/>
            </a:pPr>
            <a:r>
              <a:rPr lang="en-GB" sz="1300" b="1" u="none" strike="noStrike">
                <a:effectLst/>
                <a:latin typeface="Amazon Ember" panose="020B0603020204020204"/>
                <a:hlinkClick r:id="rId2"/>
              </a:rPr>
              <a:t>Blueprint</a:t>
            </a:r>
          </a:p>
          <a:p>
            <a:r>
              <a:rPr lang="en-GB" sz="1300">
                <a:effectLst/>
              </a:rPr>
              <a:t>A blueprint is a data management template that enables you to easily ingest data into a data lake. Lake Formation provides several blueprints, each for a predefined source type, such as a relational database or AWS CloudTrail logs. From a blueprint, you can create a workflow. Workflows consist of AWS Glue crawlers, jobs, and triggers that are generated to orchestrate the loading and update of data. Blueprints take the data source, data target, and schedule as input to configure the workflow.</a:t>
            </a:r>
          </a:p>
          <a:p>
            <a:pPr marL="0" indent="0">
              <a:buNone/>
            </a:pPr>
            <a:r>
              <a:rPr lang="en-GB" sz="1300" b="1" u="none" strike="noStrike">
                <a:effectLst/>
                <a:latin typeface="Amazon Ember" panose="020B0603020204020204"/>
                <a:hlinkClick r:id="rId3"/>
              </a:rPr>
              <a:t>Workflow</a:t>
            </a:r>
          </a:p>
          <a:p>
            <a:r>
              <a:rPr lang="en-GB" sz="1300">
                <a:effectLst/>
              </a:rPr>
              <a:t>A workflow is a container for a set of related jobs, crawlers, and triggers in AWS Glue. In Lake Formation, you create a workflow from a blueprint. A workflow encapsulates a complex multi-job extract, transform, and load (ETL) activity that AWS Glue can execute and track as a single entity. You can visually track the status of the different nodes in the workflow on the AWS Management Console, making it easier to monitor progress and troubleshoot. You can also share parameters across entities in the workflow. When you define a workflow, you select the blueprint upon which it is based. You can then run workflows on demand or on a schedule. Each workflow manages the execution and monitoring of all its defined jobs and crawlers. When a workflow has completed, the user who ran the workflow is granted Lake Formation data permissions on the Data Catalog tables that the workflow creates. Workflows that you create in Lake Formation are visible in the AWS Glue console.</a:t>
            </a:r>
          </a:p>
          <a:p>
            <a:pPr marL="0" indent="0">
              <a:buNone/>
            </a:pPr>
            <a:endParaRPr lang="en-IN" sz="1300"/>
          </a:p>
        </p:txBody>
      </p:sp>
    </p:spTree>
    <p:extLst>
      <p:ext uri="{BB962C8B-B14F-4D97-AF65-F5344CB8AC3E}">
        <p14:creationId xmlns:p14="http://schemas.microsoft.com/office/powerpoint/2010/main" val="39266879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1756</TotalTime>
  <Words>2088</Words>
  <Application>Microsoft Office PowerPoint</Application>
  <PresentationFormat>Widescreen</PresentationFormat>
  <Paragraphs>314</Paragraphs>
  <Slides>39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Amazon Ember</vt:lpstr>
      <vt:lpstr>Arial</vt:lpstr>
      <vt:lpstr>Calibri</vt:lpstr>
      <vt:lpstr>Calibri Light</vt:lpstr>
      <vt:lpstr>Trebuchet MS</vt:lpstr>
      <vt:lpstr>Office Theme</vt:lpstr>
      <vt:lpstr>AWS Analytics</vt:lpstr>
      <vt:lpstr>Tell Us a Little About Yourself</vt:lpstr>
      <vt:lpstr>About Bloom’s Taxonomy</vt:lpstr>
      <vt:lpstr>Agenda and Schedule</vt:lpstr>
      <vt:lpstr>Agenda and Schedule</vt:lpstr>
      <vt:lpstr>Agenda and Schedule</vt:lpstr>
      <vt:lpstr>Amazon Lake Formation</vt:lpstr>
      <vt:lpstr>Lake Formation Terminology</vt:lpstr>
      <vt:lpstr>Lake Formation Terminology</vt:lpstr>
      <vt:lpstr>Lake Formation Terminology</vt:lpstr>
      <vt:lpstr>Athena &amp; Glue</vt:lpstr>
      <vt:lpstr>PowerPoint Presentation</vt:lpstr>
      <vt:lpstr>PowerPoint Presentation</vt:lpstr>
      <vt:lpstr>Glue &amp; Athena</vt:lpstr>
      <vt:lpstr>Data in AWS</vt:lpstr>
      <vt:lpstr>Lake Formation</vt:lpstr>
      <vt:lpstr>Serverless Data Transformation</vt:lpstr>
      <vt:lpstr>Compliance &amp; Security </vt:lpstr>
      <vt:lpstr>Athena IAM Policy</vt:lpstr>
      <vt:lpstr>Glue IAM Policy</vt:lpstr>
      <vt:lpstr>Athena </vt:lpstr>
      <vt:lpstr>http://prestodb.github.io/</vt:lpstr>
      <vt:lpstr>Glue</vt:lpstr>
      <vt:lpstr>https://spark.apache.org/</vt:lpstr>
      <vt:lpstr>Glue  - Pros &amp; Cons</vt:lpstr>
      <vt:lpstr>Athena – Pros &amp; Cons</vt:lpstr>
      <vt:lpstr>S3 &amp; Glacier Select</vt:lpstr>
      <vt:lpstr>Athena Pricing</vt:lpstr>
      <vt:lpstr>Athena History</vt:lpstr>
      <vt:lpstr>Glue Pricing</vt:lpstr>
      <vt:lpstr>File Formats</vt:lpstr>
      <vt:lpstr>SerDes</vt:lpstr>
      <vt:lpstr>Schema on Read vs Schema on Write</vt:lpstr>
      <vt:lpstr>Common Query Output Destinations</vt:lpstr>
      <vt:lpstr>Best Practices &amp; Optimizations</vt:lpstr>
      <vt:lpstr>Comparison to Other Solutions</vt:lpstr>
      <vt:lpstr>Simple Examples</vt:lpstr>
      <vt:lpstr>AWS  Use Cases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Athena &amp; Glue</dc:title>
  <dc:creator>Poley, Quinlan</dc:creator>
  <cp:lastModifiedBy>Zareef Ahmed</cp:lastModifiedBy>
  <cp:revision>32</cp:revision>
  <dcterms:created xsi:type="dcterms:W3CDTF">2019-06-19T18:05:20Z</dcterms:created>
  <dcterms:modified xsi:type="dcterms:W3CDTF">2022-11-24T14:41:45Z</dcterms:modified>
</cp:coreProperties>
</file>